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6"/>
  </p:sldMasterIdLst>
  <p:notesMasterIdLst>
    <p:notesMasterId r:id="rId10"/>
  </p:notesMasterIdLst>
  <p:sldIdLst>
    <p:sldId id="323" r:id="rId7"/>
    <p:sldId id="564" r:id="rId8"/>
    <p:sldId id="565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rsäll, Minke" initials="WM" lastIdx="1" clrIdx="0">
    <p:extLst>
      <p:ext uri="{19B8F6BF-5375-455C-9EA6-DF929625EA0E}">
        <p15:presenceInfo xmlns:p15="http://schemas.microsoft.com/office/powerpoint/2012/main" userId="S-1-5-21-2103128890-661609642-183591838-84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60A"/>
    <a:srgbClr val="FF3399"/>
    <a:srgbClr val="B606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65" autoAdjust="0"/>
    <p:restoredTop sz="72556" autoAdjust="0"/>
  </p:normalViewPr>
  <p:slideViewPr>
    <p:cSldViewPr snapToGrid="0">
      <p:cViewPr varScale="1">
        <p:scale>
          <a:sx n="53" d="100"/>
          <a:sy n="53" d="100"/>
        </p:scale>
        <p:origin x="916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4" Type="http://schemas.openxmlformats.org/officeDocument/2006/relationships/theme" Target="theme/theme1.xml"/><Relationship Id="rId9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57BA3-620B-471B-BF77-FE0C15BD14EC}" type="datetimeFigureOut">
              <a:rPr lang="sv-SE" smtClean="0"/>
              <a:t>2025-08-20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D07DB-4185-4292-92FB-372AA8DD33B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983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sha.europa.eu/sites/default/files/Prolonged_constrained_standing_at_work.pdf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osha.europa.eu/sites/default/files/2022-04/Prolonged_static_sitting_at_work.pdf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bocatalogusvvt.nl/wp-content/uploads/2024/04/nen-ac-ghz-fb-download-2-praktijkrichtlijn-ondersteunende-diensten.pdf" TargetMode="External"/><Relationship Id="rId7" Type="http://schemas.openxmlformats.org/officeDocument/2006/relationships/hyperlink" Target="https://www.iwh.on.ca/videos-and-presentations/sitting-or-standing-which-is-best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folkhalsomyndigheten.se/contentassets/548d7afd71144092aa031824459fd6fa/skapa-rorelse-belasta-ratt-arbetslivet.pdf" TargetMode="External"/><Relationship Id="rId5" Type="http://schemas.openxmlformats.org/officeDocument/2006/relationships/hyperlink" Target="https://osha.europa.eu/en/publications/prolonged-static-sitting-work-health-effects-and-good-practice-advice" TargetMode="External"/><Relationship Id="rId4" Type="http://schemas.openxmlformats.org/officeDocument/2006/relationships/hyperlink" Target="https://osha.europa.eu/en/publications/prolonged-constrained-standing-postures-health-effects-and-good-practice-advice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b="0" dirty="0" err="1"/>
              <a:t>Sources</a:t>
            </a:r>
            <a:r>
              <a:rPr lang="en-US" dirty="0">
                <a:solidFill>
                  <a:srgbClr val="003399"/>
                </a:solidFill>
                <a:effectLst/>
                <a:latin typeface="Times" panose="02020603050405020304" pitchFamily="18" charset="0"/>
              </a:rPr>
              <a:t>: </a:t>
            </a:r>
          </a:p>
          <a:p>
            <a:r>
              <a:rPr lang="en-GB" sz="12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sv-SE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AutoNum type="arabicParenBoth"/>
            </a:pPr>
            <a:r>
              <a:rPr lang="en-GB" sz="12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Prolonged constrained standing at work - Health effects and good practice advice,</a:t>
            </a:r>
            <a:r>
              <a:rPr lang="en-GB" sz="12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EU-OSHA, 2021 </a:t>
            </a:r>
            <a:r>
              <a:rPr lang="en-GB" sz="12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https://osha.europa.eu/sites/default/files/Prolonged_constrained_standing_at_work.pdf</a:t>
            </a:r>
            <a:r>
              <a:rPr lang="en-GB" sz="12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en-GB" sz="12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Prolonged static sitting at work - Health effects and good practice advice</a:t>
            </a:r>
            <a:r>
              <a:rPr lang="en-GB" sz="12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EU-OSHA, 2021 </a:t>
            </a:r>
            <a:r>
              <a:rPr lang="en-GB" sz="12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https://osha.europa.eu/sites/default/files/2022-04/Prolonged_static_sitting_at_work.pdf</a:t>
            </a:r>
            <a:endParaRPr lang="en-GB" sz="1200" u="sng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 startAt="3"/>
              <a:tabLst/>
              <a:defRPr/>
            </a:pPr>
            <a:r>
              <a:rPr lang="en-GB" sz="12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Eurostat, 2017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u="sng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03399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F2995-AB43-4B7C-B8CD-9DC7C3692A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3793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dirty="0"/>
              <a:t>(Rev. 2024 10 28)</a:t>
            </a:r>
            <a:br>
              <a:rPr lang="sv-SE" sz="1200" b="0" dirty="0"/>
            </a:br>
            <a:r>
              <a:rPr lang="sv-SE" sz="1200" b="0" dirty="0" err="1"/>
              <a:t>Sources</a:t>
            </a:r>
            <a:r>
              <a:rPr lang="sv-SE" sz="1200" b="0" dirty="0"/>
              <a:t>:</a:t>
            </a:r>
          </a:p>
          <a:p>
            <a:pPr marL="342900" indent="-342900">
              <a:buAutoNum type="arabicParenBoth"/>
            </a:pPr>
            <a:r>
              <a:rPr lang="en-GB" sz="1200" i="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Knibbe</a:t>
            </a:r>
            <a:r>
              <a:rPr lang="en-GB" sz="120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 &amp; </a:t>
            </a:r>
            <a:r>
              <a:rPr lang="en-GB" sz="1200" i="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Knibbe</a:t>
            </a:r>
            <a:r>
              <a:rPr lang="en-GB" sz="120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, 2024. </a:t>
            </a:r>
            <a:r>
              <a:rPr lang="en-GB" sz="1200" i="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Praktijkrichtlijn</a:t>
            </a:r>
            <a:r>
              <a:rPr lang="en-GB" sz="120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, available at </a:t>
            </a:r>
            <a:r>
              <a:rPr lang="en-GB" sz="1200" i="1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https://www.arbocatalogusvvt.nl/wp-content/uploads/2024/04/nen-ac-ghz-fb-download-2-praktijkrichtlijn-ondersteunende-diensten.pdf</a:t>
            </a:r>
            <a:r>
              <a:rPr lang="en-GB" sz="1200" i="1" dirty="0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GB" sz="1200" i="1" dirty="0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200" i="1" dirty="0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valuable information from </a:t>
            </a:r>
            <a:r>
              <a:rPr lang="en-GB" sz="1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EU-OSHA reports: </a:t>
            </a:r>
            <a:r>
              <a:rPr lang="en-GB" sz="120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Prolonged constrained standing postures health effects and good practice advice</a:t>
            </a:r>
            <a:r>
              <a:rPr lang="en-GB" sz="12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GB" sz="120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Prolonged static sitting at work: health effects and good practice advice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2021.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Dunstam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20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sv-SE" sz="1000" b="0" i="0" dirty="0"/>
              <a:t>t al</a:t>
            </a:r>
            <a:r>
              <a:rPr lang="sv-SE" sz="1000" b="0" i="1" dirty="0"/>
              <a:t>. </a:t>
            </a:r>
            <a:r>
              <a:rPr lang="sv-SE" sz="1000" b="0" i="0" dirty="0"/>
              <a:t>Nature Reviews </a:t>
            </a:r>
            <a:r>
              <a:rPr lang="sv-SE" sz="1000" b="0" i="0" dirty="0" err="1"/>
              <a:t>Cardiology</a:t>
            </a:r>
            <a:r>
              <a:rPr lang="sv-SE" sz="1000" b="0" dirty="0"/>
              <a:t>, 2020. </a:t>
            </a:r>
            <a:r>
              <a:rPr lang="sv-SE" sz="1000" b="0" dirty="0" err="1"/>
              <a:t>Based</a:t>
            </a:r>
            <a:r>
              <a:rPr lang="sv-SE" sz="1000" b="0" dirty="0"/>
              <a:t> on data from  Ekelund </a:t>
            </a:r>
            <a:r>
              <a:rPr lang="sv-SE" sz="1000" b="0" i="0" dirty="0"/>
              <a:t>et al. </a:t>
            </a:r>
            <a:r>
              <a:rPr lang="sv-SE" sz="1000" b="0" dirty="0"/>
              <a:t>Lancet, 2016. </a:t>
            </a:r>
            <a:br>
              <a:rPr lang="sv-SE" sz="1000" b="0" dirty="0"/>
            </a:br>
            <a:r>
              <a:rPr lang="sv-SE" sz="1000" b="0" dirty="0" err="1"/>
              <a:t>Here</a:t>
            </a:r>
            <a:r>
              <a:rPr lang="sv-SE" sz="1000" b="0" dirty="0"/>
              <a:t> the risk </a:t>
            </a:r>
            <a:r>
              <a:rPr lang="sv-SE" sz="1000" b="0" dirty="0" err="1"/>
              <a:t>of</a:t>
            </a:r>
            <a:r>
              <a:rPr lang="sv-SE" sz="1000" b="0" dirty="0"/>
              <a:t> </a:t>
            </a:r>
            <a:r>
              <a:rPr lang="sv-SE" sz="1000" b="0" dirty="0" err="1"/>
              <a:t>sedentary</a:t>
            </a:r>
            <a:r>
              <a:rPr lang="sv-SE" sz="1000" b="0" dirty="0"/>
              <a:t> is </a:t>
            </a:r>
            <a:r>
              <a:rPr lang="sv-SE" sz="1000" b="0" dirty="0" err="1"/>
              <a:t>connected</a:t>
            </a:r>
            <a:r>
              <a:rPr lang="sv-SE" sz="1000" b="0" dirty="0"/>
              <a:t> to duration </a:t>
            </a:r>
            <a:r>
              <a:rPr lang="sv-SE" sz="1000" b="0" dirty="0" err="1"/>
              <a:t>of</a:t>
            </a:r>
            <a:r>
              <a:rPr lang="sv-SE" sz="1000" b="0" dirty="0"/>
              <a:t> </a:t>
            </a:r>
            <a:r>
              <a:rPr lang="sv-SE" sz="1000" b="0" dirty="0" err="1"/>
              <a:t>physical</a:t>
            </a:r>
            <a:r>
              <a:rPr lang="sv-SE" sz="1000" b="0" dirty="0"/>
              <a:t> (in)</a:t>
            </a:r>
            <a:r>
              <a:rPr lang="sv-SE" sz="1000" b="0" dirty="0" err="1"/>
              <a:t>activity</a:t>
            </a:r>
            <a:r>
              <a:rPr lang="sv-SE" sz="1000" b="0" dirty="0"/>
              <a:t>. If </a:t>
            </a:r>
            <a:r>
              <a:rPr lang="sv-SE" sz="1000" b="0" dirty="0" err="1"/>
              <a:t>physically</a:t>
            </a:r>
            <a:r>
              <a:rPr lang="sv-SE" sz="1000" b="0" dirty="0"/>
              <a:t> </a:t>
            </a:r>
            <a:r>
              <a:rPr lang="sv-SE" sz="1000" b="0" dirty="0" err="1"/>
              <a:t>active</a:t>
            </a:r>
            <a:r>
              <a:rPr lang="sv-SE" sz="1000" b="0" dirty="0"/>
              <a:t> </a:t>
            </a:r>
            <a:r>
              <a:rPr lang="sv-SE" sz="1000" b="0" dirty="0" err="1"/>
              <a:t>more</a:t>
            </a:r>
            <a:r>
              <a:rPr lang="sv-SE" sz="1000" b="0" dirty="0"/>
              <a:t> </a:t>
            </a:r>
            <a:r>
              <a:rPr lang="sv-SE" sz="1000" b="0" dirty="0" err="1"/>
              <a:t>than</a:t>
            </a:r>
            <a:r>
              <a:rPr lang="sv-SE" sz="1000" b="0" dirty="0"/>
              <a:t> 60 </a:t>
            </a:r>
            <a:r>
              <a:rPr lang="sv-SE" sz="1000" b="0" dirty="0" err="1"/>
              <a:t>minutes</a:t>
            </a:r>
            <a:r>
              <a:rPr lang="sv-SE" sz="1000" b="0" dirty="0"/>
              <a:t>, the risk </a:t>
            </a:r>
            <a:r>
              <a:rPr lang="sv-SE" sz="1000" b="0" dirty="0" err="1"/>
              <a:t>of</a:t>
            </a:r>
            <a:r>
              <a:rPr lang="sv-SE" sz="1000" b="0" dirty="0"/>
              <a:t> </a:t>
            </a:r>
            <a:r>
              <a:rPr lang="sv-SE" sz="1000" b="0" dirty="0" err="1"/>
              <a:t>death</a:t>
            </a:r>
            <a:r>
              <a:rPr lang="sv-SE" sz="1000" b="0" dirty="0"/>
              <a:t> </a:t>
            </a:r>
            <a:r>
              <a:rPr lang="sv-SE" sz="1000" b="0" dirty="0" err="1"/>
              <a:t>due</a:t>
            </a:r>
            <a:r>
              <a:rPr lang="sv-SE" sz="1000" b="0" dirty="0"/>
              <a:t> to </a:t>
            </a:r>
            <a:r>
              <a:rPr lang="sv-SE" sz="1000" b="0" dirty="0" err="1"/>
              <a:t>sedentary</a:t>
            </a:r>
            <a:r>
              <a:rPr lang="sv-SE" sz="1000" b="0" dirty="0"/>
              <a:t> </a:t>
            </a:r>
            <a:r>
              <a:rPr lang="sv-SE" sz="1000" b="0" dirty="0" err="1"/>
              <a:t>behaviour</a:t>
            </a:r>
            <a:r>
              <a:rPr lang="sv-SE" sz="1000" b="0" dirty="0"/>
              <a:t> is </a:t>
            </a:r>
            <a:r>
              <a:rPr lang="sv-SE" sz="1000" b="0" dirty="0" err="1"/>
              <a:t>equivalent</a:t>
            </a:r>
            <a:r>
              <a:rPr lang="sv-SE" sz="1000" b="0" dirty="0"/>
              <a:t> to </a:t>
            </a:r>
            <a:r>
              <a:rPr lang="sv-SE" sz="1000" b="0" dirty="0" err="1"/>
              <a:t>reference</a:t>
            </a:r>
            <a:r>
              <a:rPr lang="sv-SE" sz="1000" b="0" dirty="0"/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sv-SE" sz="1000" b="0" dirty="0"/>
              <a:t>Folkhälsomyndigheten, 2023. </a:t>
            </a:r>
            <a:r>
              <a:rPr lang="sv-SE" sz="1000" b="0" i="0" dirty="0"/>
              <a:t>Skapa rörelse och belasta rätt i arbetslivet</a:t>
            </a:r>
            <a:r>
              <a:rPr lang="sv-SE" sz="1000" b="0" dirty="0"/>
              <a:t>. (The Public Health Agency in Sweden, 2023. </a:t>
            </a:r>
            <a:r>
              <a:rPr lang="sv-SE" sz="1000" b="0" dirty="0" err="1"/>
              <a:t>Create</a:t>
            </a:r>
            <a:r>
              <a:rPr lang="sv-SE" sz="1000" b="0" dirty="0"/>
              <a:t> </a:t>
            </a:r>
            <a:r>
              <a:rPr lang="sv-SE" sz="1000" b="0" dirty="0" err="1"/>
              <a:t>movement</a:t>
            </a:r>
            <a:r>
              <a:rPr lang="sv-SE" sz="1000" b="0" dirty="0"/>
              <a:t> and </a:t>
            </a:r>
            <a:r>
              <a:rPr lang="sv-SE" sz="1000" b="0" dirty="0" err="1"/>
              <a:t>healthy</a:t>
            </a:r>
            <a:r>
              <a:rPr lang="sv-SE" sz="1000" b="0" dirty="0"/>
              <a:t> </a:t>
            </a:r>
            <a:r>
              <a:rPr lang="sv-SE" sz="1000" b="0" dirty="0" err="1"/>
              <a:t>workload</a:t>
            </a:r>
            <a:r>
              <a:rPr lang="sv-SE" sz="1000" b="0" dirty="0"/>
              <a:t> in </a:t>
            </a:r>
            <a:r>
              <a:rPr lang="sv-SE" sz="1000" b="0" dirty="0" err="1"/>
              <a:t>working</a:t>
            </a:r>
            <a:r>
              <a:rPr lang="sv-SE" sz="1000" b="0" dirty="0"/>
              <a:t> </a:t>
            </a:r>
            <a:r>
              <a:rPr lang="sv-SE" sz="1000" b="0" dirty="0" err="1"/>
              <a:t>life</a:t>
            </a:r>
            <a:r>
              <a:rPr lang="sv-SE" sz="1000" b="0" dirty="0"/>
              <a:t>. </a:t>
            </a:r>
            <a:r>
              <a:rPr lang="sv-SE" sz="1000" b="0" dirty="0" err="1"/>
              <a:t>Published</a:t>
            </a:r>
            <a:r>
              <a:rPr lang="sv-SE" sz="1000" b="0" dirty="0"/>
              <a:t> in Swedish </a:t>
            </a:r>
            <a:r>
              <a:rPr lang="sv-SE" sz="1000" b="0" dirty="0" err="1"/>
              <a:t>only</a:t>
            </a:r>
            <a:r>
              <a:rPr lang="sv-SE" sz="1000" b="0" dirty="0"/>
              <a:t>: </a:t>
            </a:r>
            <a:r>
              <a:rPr lang="en-GB" sz="1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link to publication</a:t>
            </a:r>
            <a:endParaRPr lang="sv-SE" sz="1000" b="0" dirty="0"/>
          </a:p>
          <a:p>
            <a:pPr marL="342900" indent="-342900">
              <a:buAutoNum type="arabicParenBoth"/>
            </a:pPr>
            <a:r>
              <a:rPr lang="en-GB" sz="10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Institute for Work and Health (IWH), 2018. </a:t>
            </a:r>
            <a:r>
              <a:rPr lang="sv-SE" sz="1000" b="0" i="1" dirty="0" err="1"/>
              <a:t>Sitting</a:t>
            </a:r>
            <a:r>
              <a:rPr lang="sv-SE" sz="1000" b="0" i="1" dirty="0"/>
              <a:t> or </a:t>
            </a:r>
            <a:r>
              <a:rPr lang="sv-SE" sz="1000" b="0" i="1" dirty="0" err="1"/>
              <a:t>standing</a:t>
            </a:r>
            <a:r>
              <a:rPr lang="sv-SE" sz="1000" b="0" i="1" dirty="0"/>
              <a:t>? </a:t>
            </a:r>
            <a:r>
              <a:rPr lang="en-GB" sz="10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Which is best?</a:t>
            </a:r>
            <a:br>
              <a:rPr lang="en-GB" sz="10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GB" sz="10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7"/>
              </a:rPr>
              <a:t>https://www.iwh.on.ca/videos-and-presentations/sitting-or-standing-which-is-best</a:t>
            </a:r>
            <a:endParaRPr lang="sv-SE" sz="1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FD07DB-4185-4292-92FB-372AA8DD33BB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3134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FD07DB-4185-4292-92FB-372AA8DD33BB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739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25509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411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614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838199" y="1748079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2993027" y="1748079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5147855" y="1748078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7302683" y="1748077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9457511" y="1748077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838199" y="3934111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2993027" y="3934111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5147855" y="3934110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7302683" y="3934109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20"/>
          </p:nvPr>
        </p:nvSpPr>
        <p:spPr>
          <a:xfrm>
            <a:off x="9457511" y="3934109"/>
            <a:ext cx="1896289" cy="1896289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880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9478619" y="1913416"/>
            <a:ext cx="1875181" cy="2434309"/>
          </a:xfr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7051401" y="2898477"/>
            <a:ext cx="2307284" cy="2307284"/>
          </a:xfr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081980" y="1913416"/>
            <a:ext cx="3185512" cy="2184030"/>
          </a:xfr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938213" y="1748077"/>
            <a:ext cx="2643187" cy="1868487"/>
          </a:xfr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2840251" y="2860831"/>
            <a:ext cx="1620431" cy="2184030"/>
          </a:xfr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4919097" y="3790927"/>
            <a:ext cx="1987550" cy="1987550"/>
          </a:xfr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>
            <a:lvl1pPr>
              <a:defRPr lang="en-GB"/>
            </a:lvl1pPr>
          </a:lstStyle>
          <a:p>
            <a:pPr lvl="0"/>
            <a:endParaRPr lang="en-GB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938213" y="3908959"/>
            <a:ext cx="1751486" cy="1751486"/>
          </a:xfr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>
            <a:lvl1pPr>
              <a:defRPr lang="en-GB"/>
            </a:lvl1pPr>
          </a:lstStyle>
          <a:p>
            <a:pPr lvl="0"/>
            <a:endParaRPr lang="en-GB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028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n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969963" y="1843395"/>
            <a:ext cx="2138669" cy="2138669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3581400" y="1843394"/>
            <a:ext cx="2138669" cy="2138669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192837" y="1843393"/>
            <a:ext cx="2138669" cy="2138669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8804274" y="1843392"/>
            <a:ext cx="2138669" cy="2138669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73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0710" y="1992572"/>
            <a:ext cx="710366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4557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0383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17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7100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60252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51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662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96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1748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92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81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4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hyperlink" Target="https://osha.europa.eu/sites/default/files/2022-04/Prolonged_static_sitting_at_work.pdf" TargetMode="External"/><Relationship Id="rId4" Type="http://schemas.openxmlformats.org/officeDocument/2006/relationships/hyperlink" Target="https://osha.europa.eu/sites/default/files/Prolonged_constrained_standing_at_work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olkhalsomyndigheten.se/contentassets/548d7afd71144092aa031824459fd6fa/skapa-rorelse-belasta-ratt-arbetslivet.pdf" TargetMode="External"/><Relationship Id="rId3" Type="http://schemas.openxmlformats.org/officeDocument/2006/relationships/hyperlink" Target="https://osha.europa.eu/sites/default/files/Prolonged_constrained_standing_at_work.pdf" TargetMode="External"/><Relationship Id="rId7" Type="http://schemas.openxmlformats.org/officeDocument/2006/relationships/hyperlink" Target="https://osha.europa.eu/en/publications/prolonged-static-sitting-work-health-effects-and-good-practice-advic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osha.europa.eu/en/publications/prolonged-constrained-standing-postures-health-effects-and-good-practice-advice" TargetMode="External"/><Relationship Id="rId5" Type="http://schemas.openxmlformats.org/officeDocument/2006/relationships/hyperlink" Target="https://www.arbocatalogusvvt.nl/wp-content/uploads/2024/04/nen-ac-ghz-fb-download-2-praktijkrichtlijn-ondersteunende-diensten.pdf" TargetMode="External"/><Relationship Id="rId4" Type="http://schemas.openxmlformats.org/officeDocument/2006/relationships/hyperlink" Target="https://osha.europa.eu/sites/default/files/2022-04/Prolonged_static_sitting_at_work.pdf" TargetMode="External"/><Relationship Id="rId9" Type="http://schemas.openxmlformats.org/officeDocument/2006/relationships/hyperlink" Target="https://www.iwh.on.ca/videos-and-presentations/sitting-or-standing-which-is-be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920314" y="3609118"/>
            <a:ext cx="3706405" cy="317911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Malattie cardiovascolari</a:t>
            </a:r>
            <a:br>
              <a:rPr kumimoji="0" lang="it-IT" sz="18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it-IT" sz="1800" b="1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rappresentano la seconda causa principale dei decessi collegati al lavoro</a:t>
            </a:r>
            <a:r>
              <a:rPr kumimoji="0" lang="it-IT" sz="1100" b="0" i="0" u="none" strike="noStrike" cap="none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(3)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2466190" y="3732595"/>
            <a:ext cx="4003867" cy="3021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Settori/professioni</a:t>
            </a:r>
          </a:p>
          <a:p>
            <a:pPr marL="5400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Lavoro d'ufficio (compreso il telelavoro)</a:t>
            </a:r>
          </a:p>
          <a:p>
            <a:pPr marL="5400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Trasporti, autisti</a:t>
            </a:r>
          </a:p>
          <a:p>
            <a:pPr marL="54000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Vendite presso negozi</a:t>
            </a:r>
          </a:p>
          <a:p>
            <a:pPr marL="54000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Insegnamento</a:t>
            </a:r>
          </a:p>
          <a:p>
            <a:pPr marL="54000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Settore alberghiero</a:t>
            </a:r>
          </a:p>
          <a:p>
            <a:pPr marL="54000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Parrucchieri</a:t>
            </a:r>
          </a:p>
          <a:p>
            <a:pPr marL="54000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Call center</a:t>
            </a:r>
          </a:p>
          <a:p>
            <a:pPr marL="54000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Produzione industriale</a:t>
            </a:r>
          </a:p>
          <a:p>
            <a:pPr marL="54000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Gruisti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7718815" y="838239"/>
            <a:ext cx="4065146" cy="339716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Prevenzione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Valutazione dei rischi (cultura della prevenzione, sensibilizzazione)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Riprogettazione dei luoghi di lavoro (ad esempio, posizionando attrezzature come stampanti o cestini per la carta in aree comuni)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Postazioni di lavoro per posture prolungate seduta/in piedi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Variazioni delle posture (seduta, in piedi e movimento)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Rotazione dei compiti</a:t>
            </a:r>
          </a:p>
        </p:txBody>
      </p:sp>
      <p:sp>
        <p:nvSpPr>
          <p:cNvPr id="9" name="Oval 8"/>
          <p:cNvSpPr/>
          <p:nvPr/>
        </p:nvSpPr>
        <p:spPr>
          <a:xfrm>
            <a:off x="4077710" y="944359"/>
            <a:ext cx="4065146" cy="3021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Conseguenze sulla salute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(correlate alle malattie cardiovascolari)</a:t>
            </a:r>
            <a:r>
              <a:rPr kumimoji="0" lang="it-IT" sz="1400" b="0" i="0" u="none" strike="noStrike" cap="none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(1,2)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4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Ipertensione arteriosa/flusso sanguigno ridotto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400" dirty="0">
                <a:solidFill>
                  <a:srgbClr val="000000"/>
                </a:solidFill>
                <a:latin typeface="Arial"/>
              </a:rPr>
              <a:t>Sindrome metabolica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4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Ictus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4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Malattie cardiache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4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Vene varicose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400" dirty="0">
                <a:solidFill>
                  <a:srgbClr val="000000"/>
                </a:solidFill>
                <a:latin typeface="Arial"/>
              </a:rPr>
              <a:t>Diabete di tipo 2</a:t>
            </a:r>
          </a:p>
        </p:txBody>
      </p:sp>
      <p:pic>
        <p:nvPicPr>
          <p:cNvPr id="10" name="Bild 34">
            <a:extLst>
              <a:ext uri="{FF2B5EF4-FFF2-40B4-BE49-F238E27FC236}">
                <a16:creationId xmlns:a16="http://schemas.microsoft.com/office/drawing/2014/main" id="{DFCC5FB7-ABF1-406D-9268-610FDCD4DB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21" y="0"/>
            <a:ext cx="1356192" cy="918954"/>
          </a:xfrm>
          <a:prstGeom prst="rect">
            <a:avLst/>
          </a:prstGeom>
        </p:spPr>
      </p:pic>
      <p:sp>
        <p:nvSpPr>
          <p:cNvPr id="11" name="TextBox 2">
            <a:extLst>
              <a:ext uri="{FF2B5EF4-FFF2-40B4-BE49-F238E27FC236}">
                <a16:creationId xmlns:a16="http://schemas.microsoft.com/office/drawing/2014/main" id="{5A0DD096-5715-4D65-9C3B-50338CF2DFC3}"/>
              </a:ext>
            </a:extLst>
          </p:cNvPr>
          <p:cNvSpPr txBox="1"/>
          <p:nvPr/>
        </p:nvSpPr>
        <p:spPr>
          <a:xfrm>
            <a:off x="1703706" y="227797"/>
            <a:ext cx="10655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2">
                    <a:lumMod val="75000"/>
                  </a:schemeClr>
                </a:solidFill>
              </a:rPr>
              <a:t>SLIC WG EMEX – Postura prolungata seduta/in piedi al lavoro</a:t>
            </a:r>
          </a:p>
        </p:txBody>
      </p:sp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D655262A-F31E-798E-3A5F-E6EC1480E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43616" y="6492875"/>
            <a:ext cx="1140345" cy="365125"/>
          </a:xfrm>
        </p:spPr>
        <p:txBody>
          <a:bodyPr/>
          <a:lstStyle/>
          <a:p>
            <a:r>
              <a:rPr lang="it-IT" dirty="0"/>
              <a:t>Pagina </a:t>
            </a:r>
            <a:fld id="{17424F02-78A2-45A7-BCAB-2566EAD71820}" type="slidenum">
              <a:rPr lang="sv-SE" smtClean="0"/>
              <a:t>1</a:t>
            </a:fld>
            <a:r>
              <a:rPr lang="it-IT" dirty="0"/>
              <a:t> di 3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6BA488B1-D220-57A4-7271-935C1A62B9DC}"/>
              </a:ext>
            </a:extLst>
          </p:cNvPr>
          <p:cNvSpPr txBox="1"/>
          <p:nvPr/>
        </p:nvSpPr>
        <p:spPr>
          <a:xfrm>
            <a:off x="187559" y="4676993"/>
            <a:ext cx="22786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it-IT" sz="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Riferimenti</a:t>
            </a:r>
            <a:br>
              <a:rPr lang="it-IT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Prolonged</a:t>
            </a:r>
            <a:r>
              <a:rPr lang="it-IT" sz="8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constrained</a:t>
            </a:r>
            <a:r>
              <a:rPr lang="it-IT" sz="8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standing </a:t>
            </a: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it-IT" sz="8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work - Health </a:t>
            </a: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effects</a:t>
            </a:r>
            <a:r>
              <a:rPr lang="it-IT" sz="8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good practice </a:t>
            </a: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advice</a:t>
            </a:r>
            <a:r>
              <a:rPr lang="it-IT" sz="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EU-OSHA, 2021, </a:t>
            </a:r>
            <a:r>
              <a:rPr lang="it-IT" sz="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https://osha.europa.eu/</a:t>
            </a:r>
            <a:r>
              <a:rPr lang="it-IT" sz="800" u="sng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sites</a:t>
            </a:r>
            <a:r>
              <a:rPr lang="it-IT" sz="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/default/files/Prolonged_constrained_standing_at_work.pdf</a:t>
            </a:r>
            <a:r>
              <a:rPr lang="it-IT" sz="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Prolonged</a:t>
            </a:r>
            <a:r>
              <a:rPr lang="it-IT" sz="8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static</a:t>
            </a:r>
            <a:r>
              <a:rPr lang="it-IT" sz="8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sitting</a:t>
            </a:r>
            <a:r>
              <a:rPr lang="it-IT" sz="8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it-IT" sz="8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work - Health </a:t>
            </a: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effects</a:t>
            </a:r>
            <a:r>
              <a:rPr lang="it-IT" sz="800" i="1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good practice </a:t>
            </a:r>
            <a:r>
              <a:rPr lang="it-IT" sz="800" i="1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advice</a:t>
            </a:r>
            <a:r>
              <a:rPr lang="it-IT" sz="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EU-OSHA, 2021, </a:t>
            </a:r>
            <a:r>
              <a:rPr lang="it-IT" sz="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https://osha.europa.eu/</a:t>
            </a:r>
            <a:r>
              <a:rPr lang="it-IT" sz="800" u="sng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sites</a:t>
            </a:r>
            <a:r>
              <a:rPr lang="it-IT" sz="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/default/files/2022-04/Prolonged_static_sitting_at_work.pdf</a:t>
            </a:r>
            <a:r>
              <a:rPr lang="it-IT" sz="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 startAt="3"/>
              <a:tabLst/>
              <a:defRPr/>
            </a:pPr>
            <a:r>
              <a:rPr lang="it-IT" sz="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Eurostat, 2017.</a:t>
            </a:r>
          </a:p>
        </p:txBody>
      </p:sp>
      <p:sp>
        <p:nvSpPr>
          <p:cNvPr id="8" name="Oval 4">
            <a:extLst>
              <a:ext uri="{FF2B5EF4-FFF2-40B4-BE49-F238E27FC236}">
                <a16:creationId xmlns:a16="http://schemas.microsoft.com/office/drawing/2014/main" id="{B3FC30A8-4D7C-6AE0-B1DB-0FCB8CDE85AA}"/>
              </a:ext>
            </a:extLst>
          </p:cNvPr>
          <p:cNvSpPr/>
          <p:nvPr/>
        </p:nvSpPr>
        <p:spPr>
          <a:xfrm>
            <a:off x="42386" y="1073477"/>
            <a:ext cx="4580446" cy="317911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600" b="1" dirty="0">
                <a:solidFill>
                  <a:srgbClr val="000000"/>
                </a:solidFill>
                <a:latin typeface="Arial"/>
              </a:rPr>
              <a:t>Postura prolungata in piedi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it-IT" sz="1100" dirty="0">
                <a:solidFill>
                  <a:srgbClr val="000000"/>
                </a:solidFill>
                <a:latin typeface="Arial"/>
              </a:rPr>
              <a:t>(p</a:t>
            </a:r>
            <a:r>
              <a:rPr kumimoji="0" lang="it-IT" sz="11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ermanenza</a:t>
            </a: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 piedi per </a:t>
            </a:r>
            <a:r>
              <a:rPr lang="it-IT" sz="1100" dirty="0">
                <a:solidFill>
                  <a:srgbClr val="000000"/>
                </a:solidFill>
                <a:latin typeface="Arial"/>
              </a:rPr>
              <a:t>più di 1 ora continuativa o per più di 4 ore complessive al giorno; implica anche la permanenza in piedi sullo stesso posto senza possibilità di muoversi o sedersi per poter avere un sollievo temporaneo)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Postura prolungata seduta</a:t>
            </a:r>
          </a:p>
          <a:p>
            <a:pPr>
              <a:defRPr/>
            </a:pPr>
            <a:r>
              <a:rPr lang="it-IT" sz="1100" dirty="0">
                <a:solidFill>
                  <a:srgbClr val="000000"/>
                </a:solidFill>
                <a:latin typeface="Arial"/>
              </a:rPr>
              <a:t>(p</a:t>
            </a:r>
            <a:r>
              <a:rPr kumimoji="0" lang="it-IT" sz="11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ermanenza</a:t>
            </a: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 posizione seduta per più di 2 ore continuative, con ridotto dispendio </a:t>
            </a:r>
            <a:r>
              <a:rPr kumimoji="0" lang="it-IT" sz="11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energetic</a:t>
            </a:r>
            <a:r>
              <a:rPr lang="it-IT" sz="1100" dirty="0">
                <a:solidFill>
                  <a:srgbClr val="000000"/>
                </a:solidFill>
                <a:latin typeface="Arial"/>
              </a:rPr>
              <a:t>o e</a:t>
            </a:r>
            <a:r>
              <a:rPr kumimoji="0" lang="it-IT" sz="11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lavoro muscolare statico, o per 5-6 ore al giorno complessivamente</a:t>
            </a:r>
            <a:r>
              <a:rPr lang="it-IT" sz="1100" dirty="0">
                <a:solidFill>
                  <a:srgbClr val="000000"/>
                </a:solidFill>
                <a:latin typeface="Arial"/>
              </a:rPr>
              <a:t>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11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5279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5F19A4-4C4B-C012-7148-855BDBF1B9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8637" y="957201"/>
            <a:ext cx="5296814" cy="359287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E5BFB8C0-201C-4B6A-A082-C1BA9532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33888" y="6394189"/>
            <a:ext cx="1250073" cy="463811"/>
          </a:xfrm>
        </p:spPr>
        <p:txBody>
          <a:bodyPr/>
          <a:lstStyle/>
          <a:p>
            <a:r>
              <a:rPr lang="it-IT" dirty="0"/>
              <a:t>Pagina </a:t>
            </a:r>
            <a:fld id="{17424F02-78A2-45A7-BCAB-2566EAD71820}" type="slidenum">
              <a:rPr lang="sv-SE" smtClean="0"/>
              <a:t>2</a:t>
            </a:fld>
            <a:r>
              <a:rPr lang="it-IT" dirty="0"/>
              <a:t> di 3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E584E716-AB28-41F7-A7AC-9518BDE3A324}"/>
              </a:ext>
            </a:extLst>
          </p:cNvPr>
          <p:cNvSpPr txBox="1"/>
          <p:nvPr/>
        </p:nvSpPr>
        <p:spPr>
          <a:xfrm>
            <a:off x="6856309" y="3848702"/>
            <a:ext cx="203957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(2) Dunstan e al., Nature Reviews </a:t>
            </a:r>
            <a:r>
              <a:rPr lang="it-IT" sz="1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Cardiology</a:t>
            </a:r>
            <a:r>
              <a:rPr lang="it-IT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2020, sulla base dei dati di </a:t>
            </a:r>
            <a:r>
              <a:rPr lang="it-IT" sz="1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Ekelund</a:t>
            </a:r>
            <a:r>
              <a:rPr lang="it-IT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al., Lancet, 2016.</a:t>
            </a:r>
          </a:p>
        </p:txBody>
      </p:sp>
      <p:pic>
        <p:nvPicPr>
          <p:cNvPr id="10" name="Platshållare för innehåll 4">
            <a:extLst>
              <a:ext uri="{FF2B5EF4-FFF2-40B4-BE49-F238E27FC236}">
                <a16:creationId xmlns:a16="http://schemas.microsoft.com/office/drawing/2014/main" id="{9384F1DB-4B8D-426C-8C27-F6D513C3878C}"/>
              </a:ext>
            </a:extLst>
          </p:cNvPr>
          <p:cNvPicPr/>
          <p:nvPr/>
        </p:nvPicPr>
        <p:blipFill rotWithShape="1">
          <a:blip r:embed="rId4"/>
          <a:srcRect l="5217" t="13444" r="3573" b="8686"/>
          <a:stretch/>
        </p:blipFill>
        <p:spPr>
          <a:xfrm>
            <a:off x="244302" y="4581635"/>
            <a:ext cx="4121241" cy="1626593"/>
          </a:xfrm>
          <a:prstGeom prst="rect">
            <a:avLst/>
          </a:prstGeom>
        </p:spPr>
      </p:pic>
      <p:sp>
        <p:nvSpPr>
          <p:cNvPr id="16" name="textruta 15">
            <a:extLst>
              <a:ext uri="{FF2B5EF4-FFF2-40B4-BE49-F238E27FC236}">
                <a16:creationId xmlns:a16="http://schemas.microsoft.com/office/drawing/2014/main" id="{75DCB196-998A-428D-BBDB-BAB14D831F80}"/>
              </a:ext>
            </a:extLst>
          </p:cNvPr>
          <p:cNvSpPr txBox="1"/>
          <p:nvPr/>
        </p:nvSpPr>
        <p:spPr>
          <a:xfrm>
            <a:off x="372065" y="5603678"/>
            <a:ext cx="3865715" cy="478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Evitare di rimanere in posizione seduta per un tempo prolungato, cercando di alzarsi almeno ogni 20-30 minuti</a:t>
            </a:r>
            <a:r>
              <a:rPr lang="it-IT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77C94C35-2565-4259-ACD9-FE9182D98795}"/>
              </a:ext>
            </a:extLst>
          </p:cNvPr>
          <p:cNvSpPr/>
          <p:nvPr/>
        </p:nvSpPr>
        <p:spPr>
          <a:xfrm>
            <a:off x="4611059" y="4569860"/>
            <a:ext cx="7454392" cy="14384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Ricorda:</a:t>
            </a:r>
            <a:br>
              <a:rPr lang="it-IT" sz="14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14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È importante comprendere che il contrario di "stare seduti" non è "stare in piedi", bensì </a:t>
            </a:r>
            <a:r>
              <a:rPr lang="it-IT" sz="1400" u="sng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"muoversi"</a:t>
            </a:r>
            <a:r>
              <a:rPr lang="it-IT" sz="14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400" i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 lavoratori dovrebbero potersi sedere quando ne hanno bisogno, stare in piedi quando lo desiderano e camminare o muoversi quando possono – perché la postura migliore è sempre la prossima!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DECCF5CB-32D4-4D7F-A82C-C8EB54739B29}"/>
              </a:ext>
            </a:extLst>
          </p:cNvPr>
          <p:cNvSpPr txBox="1"/>
          <p:nvPr/>
        </p:nvSpPr>
        <p:spPr>
          <a:xfrm>
            <a:off x="126549" y="539479"/>
            <a:ext cx="6983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tx2">
                    <a:lumMod val="75000"/>
                  </a:schemeClr>
                </a:solidFill>
              </a:rPr>
              <a:t>In pratica: </a:t>
            </a:r>
            <a:r>
              <a:rPr lang="it-IT" sz="2400" b="1" dirty="0">
                <a:solidFill>
                  <a:schemeClr val="tx2">
                    <a:lumMod val="75000"/>
                  </a:schemeClr>
                </a:solidFill>
              </a:rPr>
              <a:t>Valutazione dei rischi e soluzioni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9D65A2A-7938-486F-B53A-576AE3959C79}"/>
              </a:ext>
            </a:extLst>
          </p:cNvPr>
          <p:cNvSpPr txBox="1"/>
          <p:nvPr/>
        </p:nvSpPr>
        <p:spPr>
          <a:xfrm>
            <a:off x="4379769" y="6008279"/>
            <a:ext cx="4549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(4) Institute for Work and Health (IWH), </a:t>
            </a:r>
            <a:r>
              <a:rPr lang="it-IT" sz="1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Sitting</a:t>
            </a:r>
            <a:r>
              <a:rPr lang="it-IT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 standing, </a:t>
            </a:r>
            <a:r>
              <a:rPr lang="it-IT" sz="1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it-IT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0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it-IT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best?, 2018. </a:t>
            </a:r>
          </a:p>
          <a:p>
            <a:endParaRPr lang="sv-SE" sz="800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3D1F75F-BB8E-4575-9403-6E17C1A72DFB}"/>
              </a:ext>
            </a:extLst>
          </p:cNvPr>
          <p:cNvSpPr txBox="1"/>
          <p:nvPr/>
        </p:nvSpPr>
        <p:spPr>
          <a:xfrm>
            <a:off x="258528" y="6147968"/>
            <a:ext cx="40927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(3) The Public Health Agency of Sweden, Create movement at work, 2023.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4E1920-22E9-2576-D5D7-C53844FAE0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550" y="1108734"/>
            <a:ext cx="6642088" cy="3441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0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E5BFB8C0-201C-4B6A-A082-C1BA9532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70464" y="6499481"/>
            <a:ext cx="1213497" cy="358519"/>
          </a:xfrm>
        </p:spPr>
        <p:txBody>
          <a:bodyPr/>
          <a:lstStyle/>
          <a:p>
            <a:r>
              <a:rPr lang="it-IT" dirty="0"/>
              <a:t>Pagina </a:t>
            </a:r>
            <a:fld id="{17424F02-78A2-45A7-BCAB-2566EAD71820}" type="slidenum">
              <a:rPr lang="sv-SE" smtClean="0"/>
              <a:t>3</a:t>
            </a:fld>
            <a:r>
              <a:rPr lang="it-IT" dirty="0"/>
              <a:t> di 3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DECCF5CB-32D4-4D7F-A82C-C8EB54739B29}"/>
              </a:ext>
            </a:extLst>
          </p:cNvPr>
          <p:cNvSpPr txBox="1"/>
          <p:nvPr/>
        </p:nvSpPr>
        <p:spPr>
          <a:xfrm>
            <a:off x="451011" y="430606"/>
            <a:ext cx="6983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>
                <a:solidFill>
                  <a:schemeClr val="tx2">
                    <a:lumMod val="75000"/>
                  </a:schemeClr>
                </a:solidFill>
              </a:rPr>
              <a:t>Sintesi delle fonti e dei riferimenti</a:t>
            </a:r>
          </a:p>
        </p:txBody>
      </p:sp>
      <p:sp>
        <p:nvSpPr>
          <p:cNvPr id="4" name="textruta 1">
            <a:extLst>
              <a:ext uri="{FF2B5EF4-FFF2-40B4-BE49-F238E27FC236}">
                <a16:creationId xmlns:a16="http://schemas.microsoft.com/office/drawing/2014/main" id="{B2A70961-2E9B-71F3-7970-F198E52DE980}"/>
              </a:ext>
            </a:extLst>
          </p:cNvPr>
          <p:cNvSpPr txBox="1"/>
          <p:nvPr/>
        </p:nvSpPr>
        <p:spPr>
          <a:xfrm>
            <a:off x="642740" y="979748"/>
            <a:ext cx="10917537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latin typeface="+mj-lt"/>
                <a:cs typeface="Calibri" panose="020F0502020204030204" pitchFamily="34" charset="0"/>
              </a:rPr>
              <a:t>Pagina 1</a:t>
            </a:r>
          </a:p>
          <a:p>
            <a:endParaRPr lang="en-GB" sz="1400" i="1" dirty="0">
              <a:solidFill>
                <a:srgbClr val="1F497D"/>
              </a:solidFill>
              <a:effectLst/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AutoNum type="arabicParenBoth"/>
            </a:pPr>
            <a:r>
              <a:rPr lang="it-IT" sz="1400" i="1" dirty="0" err="1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Prolonged</a:t>
            </a:r>
            <a:r>
              <a:rPr lang="it-IT" sz="1400" i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i="1" dirty="0" err="1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constrained</a:t>
            </a:r>
            <a:r>
              <a:rPr lang="it-IT" sz="1400" i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standing </a:t>
            </a:r>
            <a:r>
              <a:rPr lang="it-IT" sz="1400" i="1" dirty="0" err="1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it-IT" sz="1400" i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work - Health </a:t>
            </a:r>
            <a:r>
              <a:rPr lang="it-IT" sz="1400" i="1" dirty="0" err="1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effects</a:t>
            </a:r>
            <a:r>
              <a:rPr lang="it-IT" sz="1400" i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and good practice </a:t>
            </a:r>
            <a:r>
              <a:rPr lang="it-IT" sz="1400" i="1" dirty="0" err="1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advice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EU-OSHA, 2021 </a:t>
            </a:r>
            <a:r>
              <a:rPr lang="it-IT" sz="1400" u="sng" dirty="0">
                <a:effectLst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https://osha.europa.eu/</a:t>
            </a:r>
            <a:r>
              <a:rPr lang="it-IT" sz="1400" u="sng" dirty="0" err="1">
                <a:effectLst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sites</a:t>
            </a:r>
            <a:r>
              <a:rPr lang="it-IT" sz="1400" u="sng" dirty="0">
                <a:effectLst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/default/files/Prolonged_constrained_standing_at_work.pdf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400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it-IT" sz="1400" i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Prolonged</a:t>
            </a:r>
            <a:r>
              <a:rPr lang="it-IT" sz="14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i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static</a:t>
            </a:r>
            <a:r>
              <a:rPr lang="it-IT" sz="14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i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sitting</a:t>
            </a:r>
            <a:r>
              <a:rPr lang="it-IT" sz="14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i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it-IT" sz="14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work - Health </a:t>
            </a:r>
            <a:r>
              <a:rPr lang="it-IT" sz="1400" i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effects</a:t>
            </a:r>
            <a:r>
              <a:rPr lang="it-IT" sz="14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and good practice </a:t>
            </a:r>
            <a:r>
              <a:rPr lang="it-IT" sz="1400" i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advice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EU-OSHA, 2021 </a:t>
            </a:r>
            <a:r>
              <a:rPr lang="it-IT" sz="1400" u="sng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https://osha.europa.eu/</a:t>
            </a:r>
            <a:r>
              <a:rPr lang="it-IT" sz="1400" u="sng" dirty="0" err="1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sites</a:t>
            </a:r>
            <a:r>
              <a:rPr lang="it-IT" sz="1400" u="sng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/default/files/2022-04/Prolonged_static_sitting_at_work.pdf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rabicParenBoth" startAt="3"/>
              <a:tabLst/>
              <a:defRPr/>
            </a:pP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Eurostat, 2017.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400" u="sng" dirty="0">
              <a:solidFill>
                <a:srgbClr val="1F497D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1600" b="1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Pagina 2</a:t>
            </a:r>
          </a:p>
          <a:p>
            <a:endParaRPr lang="en-GB" sz="1400" dirty="0">
              <a:effectLst/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it-IT" sz="14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Knibbe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it-IT" sz="14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Knibbe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sz="14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Praktijkrichtlijn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2024 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https://www.arbocatalogusvvt.nl/wp-content/uploads/2024/04/nen-ac-ghz-fb-download-2-praktijkrichtlijn-ondersteunende-diensten.pdf</a:t>
            </a:r>
            <a:r>
              <a:rPr lang="it-IT" sz="1400" i="1" dirty="0">
                <a:solidFill>
                  <a:srgbClr val="3B3838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it-IT" sz="1400" i="1" dirty="0">
                <a:solidFill>
                  <a:srgbClr val="3B3838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1400" i="1" dirty="0">
                <a:solidFill>
                  <a:srgbClr val="3B3838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Con informazioni preziose tratte dalle</a:t>
            </a:r>
            <a:r>
              <a:rPr lang="it-IT" sz="14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 relazioni UE-OSHA:</a:t>
            </a:r>
            <a:r>
              <a:rPr lang="it-IT" sz="14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Prolonged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constrained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 standing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postures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 health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effects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 and good practice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advice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Prolonged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static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sitting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at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 work: health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effects</a:t>
            </a:r>
            <a:r>
              <a:rPr lang="it-IT" sz="1400" i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 and good practice </a:t>
            </a:r>
            <a:r>
              <a:rPr lang="it-IT" sz="1400" i="1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advice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2021.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it-IT" sz="14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Dunstam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b="0" i="1" dirty="0">
                <a:ea typeface="Calibri" panose="020F0502020204030204" pitchFamily="34" charset="0"/>
                <a:cs typeface="Calibri" panose="020F0502020204030204" pitchFamily="34" charset="0"/>
              </a:rPr>
              <a:t>et al</a:t>
            </a:r>
            <a:r>
              <a:rPr lang="it-IT" sz="1400" b="0" dirty="0">
                <a:ea typeface="Calibri" panose="020F0502020204030204" pitchFamily="34" charset="0"/>
                <a:cs typeface="Calibri" panose="020F0502020204030204" pitchFamily="34" charset="0"/>
              </a:rPr>
              <a:t>., </a:t>
            </a:r>
            <a:r>
              <a:rPr lang="it-IT" sz="1400" b="0" i="1" dirty="0">
                <a:ea typeface="Calibri" panose="020F0502020204030204" pitchFamily="34" charset="0"/>
                <a:cs typeface="Calibri" panose="020F0502020204030204" pitchFamily="34" charset="0"/>
              </a:rPr>
              <a:t>Nature Reviews </a:t>
            </a:r>
            <a:r>
              <a:rPr lang="it-IT" sz="1400" b="0" i="1" dirty="0" err="1">
                <a:ea typeface="Calibri" panose="020F0502020204030204" pitchFamily="34" charset="0"/>
                <a:cs typeface="Calibri" panose="020F0502020204030204" pitchFamily="34" charset="0"/>
              </a:rPr>
              <a:t>Cardiology</a:t>
            </a:r>
            <a:r>
              <a:rPr lang="it-IT" sz="1400" b="0" dirty="0">
                <a:ea typeface="Calibri" panose="020F0502020204030204" pitchFamily="34" charset="0"/>
                <a:cs typeface="Calibri" panose="020F0502020204030204" pitchFamily="34" charset="0"/>
              </a:rPr>
              <a:t>, 2020, sulla base dei dati di </a:t>
            </a:r>
            <a:r>
              <a:rPr lang="it-IT" sz="1400" b="0" dirty="0" err="1">
                <a:ea typeface="Calibri" panose="020F0502020204030204" pitchFamily="34" charset="0"/>
                <a:cs typeface="Calibri" panose="020F0502020204030204" pitchFamily="34" charset="0"/>
              </a:rPr>
              <a:t>Ekelund</a:t>
            </a:r>
            <a:r>
              <a:rPr lang="it-IT" sz="1400" b="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b="0" i="1" dirty="0">
                <a:ea typeface="Calibri" panose="020F0502020204030204" pitchFamily="34" charset="0"/>
                <a:cs typeface="Calibri" panose="020F0502020204030204" pitchFamily="34" charset="0"/>
              </a:rPr>
              <a:t>et al</a:t>
            </a:r>
            <a:r>
              <a:rPr lang="it-IT" sz="1400" b="0" dirty="0">
                <a:ea typeface="Calibri" panose="020F0502020204030204" pitchFamily="34" charset="0"/>
                <a:cs typeface="Calibri" panose="020F0502020204030204" pitchFamily="34" charset="0"/>
              </a:rPr>
              <a:t>., Lancet, 2016. </a:t>
            </a:r>
            <a:br>
              <a:rPr lang="it-IT" sz="1400" b="0" dirty="0"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1400" b="0" dirty="0">
                <a:ea typeface="Calibri" panose="020F0502020204030204" pitchFamily="34" charset="0"/>
                <a:cs typeface="Calibri" panose="020F0502020204030204" pitchFamily="34" charset="0"/>
              </a:rPr>
              <a:t>In questo caso il rischio della sedentarietà è collegato alla durata dell'(in)attività. Con un'attività fisica superiore a 60 minuti il rischio di morte dovuto al comportamento sedentario è equivalente a quello del riferimento.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lang="it-IT" sz="1400" b="0" dirty="0" err="1">
                <a:ea typeface="Calibri" panose="020F0502020204030204" pitchFamily="34" charset="0"/>
                <a:cs typeface="Calibri" panose="020F0502020204030204" pitchFamily="34" charset="0"/>
              </a:rPr>
              <a:t>Folkhälsomyndigheten</a:t>
            </a:r>
            <a:r>
              <a:rPr lang="it-IT" sz="1400" b="0" dirty="0"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sz="1400" b="0" i="1" dirty="0" err="1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Skapa</a:t>
            </a:r>
            <a:r>
              <a:rPr lang="it-IT" sz="1400" b="0" i="1" dirty="0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 </a:t>
            </a:r>
            <a:r>
              <a:rPr lang="it-IT" sz="1400" b="0" i="1" dirty="0" err="1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rörelse</a:t>
            </a:r>
            <a:r>
              <a:rPr lang="it-IT" sz="1400" b="0" i="1" dirty="0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 </a:t>
            </a:r>
            <a:r>
              <a:rPr lang="it-IT" sz="1400" b="0" i="1" dirty="0" err="1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och</a:t>
            </a:r>
            <a:r>
              <a:rPr lang="it-IT" sz="1400" b="0" i="1" dirty="0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 </a:t>
            </a:r>
            <a:r>
              <a:rPr lang="it-IT" sz="1400" b="0" i="1" dirty="0" err="1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belasta</a:t>
            </a:r>
            <a:r>
              <a:rPr lang="it-IT" sz="1400" b="0" i="1" dirty="0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 </a:t>
            </a:r>
            <a:r>
              <a:rPr lang="it-IT" sz="1400" b="0" i="1" dirty="0" err="1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rätt</a:t>
            </a:r>
            <a:r>
              <a:rPr lang="it-IT" sz="1400" b="0" i="1" dirty="0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 i </a:t>
            </a:r>
            <a:r>
              <a:rPr lang="it-IT" sz="1400" b="0" i="1" dirty="0" err="1"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arbetslivet</a:t>
            </a:r>
            <a:r>
              <a:rPr lang="it-IT" sz="1400" b="0" dirty="0">
                <a:ea typeface="Calibri" panose="020F0502020204030204" pitchFamily="34" charset="0"/>
                <a:cs typeface="Calibri" panose="020F0502020204030204" pitchFamily="34" charset="0"/>
              </a:rPr>
              <a:t>, 2023 (Agenzia della sanità pubblica svedese, Creare le condizioni per il movimento e un carico di lavoro sano nella vita lavorativa, 2023 -</a:t>
            </a:r>
            <a:r>
              <a:rPr lang="it-IT" sz="140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b="0" dirty="0">
                <a:ea typeface="Calibri" panose="020F0502020204030204" pitchFamily="34" charset="0"/>
                <a:cs typeface="Calibri" panose="020F0502020204030204" pitchFamily="34" charset="0"/>
              </a:rPr>
              <a:t>pubblicato solo in svedese)</a:t>
            </a:r>
            <a:r>
              <a:rPr lang="it-IT" sz="1400" dirty="0"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it-IT" sz="1400" dirty="0">
              <a:hlinkClick r:id="rId8"/>
            </a:endParaRPr>
          </a:p>
          <a:p>
            <a:pPr marL="342900" indent="-342900">
              <a:spcBef>
                <a:spcPts val="600"/>
              </a:spcBef>
              <a:buAutoNum type="arabicParenBoth"/>
            </a:pP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Institute for Work and Health (IWH), </a:t>
            </a:r>
            <a:r>
              <a:rPr lang="it-IT" sz="1400" b="0" i="1" dirty="0" err="1">
                <a:ea typeface="Calibri" panose="020F0502020204030204" pitchFamily="34" charset="0"/>
                <a:cs typeface="Calibri" panose="020F0502020204030204" pitchFamily="34" charset="0"/>
              </a:rPr>
              <a:t>Sitting</a:t>
            </a:r>
            <a:r>
              <a:rPr lang="it-IT" sz="1400" b="0" i="1" dirty="0">
                <a:ea typeface="Calibri" panose="020F0502020204030204" pitchFamily="34" charset="0"/>
                <a:cs typeface="Calibri" panose="020F0502020204030204" pitchFamily="34" charset="0"/>
              </a:rPr>
              <a:t> or standing? </a:t>
            </a:r>
            <a:r>
              <a:rPr lang="it-IT" sz="1400" i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it-IT" sz="14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i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it-IT" sz="14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best? 2018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it-IT" sz="1400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1400" u="sng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https://www.iwh.on.ca/videos-and-presentations/sitting-or-standing-which-is-best</a:t>
            </a:r>
          </a:p>
        </p:txBody>
      </p:sp>
    </p:spTree>
    <p:extLst>
      <p:ext uri="{BB962C8B-B14F-4D97-AF65-F5344CB8AC3E}">
        <p14:creationId xmlns:p14="http://schemas.microsoft.com/office/powerpoint/2010/main" val="1313698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4AD14F953167C4CB0B702D8E4579005" ma:contentTypeVersion="12" ma:contentTypeDescription="Creare un nuovo documento." ma:contentTypeScope="" ma:versionID="66c36424511ea9f926dc490c3cfae02e">
  <xsd:schema xmlns:xsd="http://www.w3.org/2001/XMLSchema" xmlns:xs="http://www.w3.org/2001/XMLSchema" xmlns:p="http://schemas.microsoft.com/office/2006/metadata/properties" xmlns:ns2="76d44f39-056a-4a3d-b05c-c4cf677dd09f" xmlns:ns3="a0a2bd74-f313-4b18-89a2-dab5968038d5" targetNamespace="http://schemas.microsoft.com/office/2006/metadata/properties" ma:root="true" ma:fieldsID="2398782bb4cdfb16db67a773c66b1fb3" ns2:_="" ns3:_="">
    <xsd:import namespace="76d44f39-056a-4a3d-b05c-c4cf677dd09f"/>
    <xsd:import namespace="a0a2bd74-f313-4b18-89a2-dab5968038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Descrizionedocumento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d44f39-056a-4a3d-b05c-c4cf677dd0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Descrizionedocumento" ma:index="12" nillable="true" ma:displayName="Descrizione documento" ma:format="Dropdown" ma:internalName="Descrizionedocumento">
      <xsd:simpleType>
        <xsd:restriction base="dms:Text">
          <xsd:maxLength value="255"/>
        </xsd:restriction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a2bd74-f313-4b18-89a2-dab5968038d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zionedocumento xmlns="76d44f39-056a-4a3d-b05c-c4cf677dd09f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V Arbetsdokument" ma:contentTypeID="0x0101005EE8213BF6F8074EB097186248BEF55600CE034B60EA7C174C91AF23E9E82FA907" ma:contentTypeVersion="6" ma:contentTypeDescription="" ma:contentTypeScope="" ma:versionID="dcbc54bdf3196204439e99c5e960c0fd">
  <xsd:schema xmlns:xsd="http://www.w3.org/2001/XMLSchema" xmlns:xs="http://www.w3.org/2001/XMLSchema" xmlns:p="http://schemas.microsoft.com/office/2006/metadata/properties" xmlns:ns2="3dfa30f2-961e-40d2-b975-2e161dbeda36" targetNamespace="http://schemas.microsoft.com/office/2006/metadata/properties" ma:root="true" ma:fieldsID="7f7708cbed9c7cbb47593f3a836d3f76" ns2:_="">
    <xsd:import namespace="3dfa30f2-961e-40d2-b975-2e161dbeda36"/>
    <xsd:element name="properties">
      <xsd:complexType>
        <xsd:sequence>
          <xsd:element name="documentManagement">
            <xsd:complexType>
              <xsd:all>
                <xsd:element ref="ns2:AV_DokumentdatumKvalitetssakrat" minOccurs="0"/>
                <xsd:element ref="ns2:AV_Informationsansvarig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fa30f2-961e-40d2-b975-2e161dbeda36" elementFormDefault="qualified">
    <xsd:import namespace="http://schemas.microsoft.com/office/2006/documentManagement/types"/>
    <xsd:import namespace="http://schemas.microsoft.com/office/infopath/2007/PartnerControls"/>
    <xsd:element name="AV_DokumentdatumKvalitetssakrat" ma:index="2" nillable="true" ma:displayName="Dokumentdatum" ma:description="Datum när dokumentet senast är kontrollerat och giltigt." ma:format="DateOnly" ma:internalName="AV_DokumentdatumKvalitetssakrat">
      <xsd:simpleType>
        <xsd:restriction base="dms:DateTime"/>
      </xsd:simpleType>
    </xsd:element>
    <xsd:element name="AV_Informationsansvarig" ma:index="3" nillable="true" ma:displayName="Informationsansvarig" ma:list="UserInfo" ma:SharePointGroup="0" ma:internalName="AV_Informationsansvarig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KeywordTaxHTField" ma:index="9" nillable="true" ma:taxonomy="true" ma:internalName="TaxKeywordTaxHTField" ma:taxonomyFieldName="TaxKeyword" ma:displayName="Nyckelord-AV" ma:fieldId="{23f27201-bee3-471e-b2e7-b64fd8b7ca38}" ma:taxonomyMulti="true" ma:sspId="4d50ff13-ac69-4119-9bdc-87d0a0d4bcbf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87f0899e-e7bf-400d-a198-be9d4a6677b3}" ma:internalName="TaxCatchAll" ma:showField="CatchAllData" ma:web="8ad9154e-63a4-4cfa-94bc-d671682d54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87f0899e-e7bf-400d-a198-be9d4a6677b3}" ma:internalName="TaxCatchAllLabel" ma:readOnly="true" ma:showField="CatchAllDataLabel" ma:web="8ad9154e-63a4-4cfa-94bc-d671682d54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4d50ff13-ac69-4119-9bdc-87d0a0d4bcbf" ContentTypeId="0x0101005EE8213BF6F8074EB097186248BEF556" PreviousValue="false"/>
</file>

<file path=customXml/itemProps1.xml><?xml version="1.0" encoding="utf-8"?>
<ds:datastoreItem xmlns:ds="http://schemas.openxmlformats.org/officeDocument/2006/customXml" ds:itemID="{0A62A1C5-29A7-41F7-A1D6-B345CB3E640D}"/>
</file>

<file path=customXml/itemProps2.xml><?xml version="1.0" encoding="utf-8"?>
<ds:datastoreItem xmlns:ds="http://schemas.openxmlformats.org/officeDocument/2006/customXml" ds:itemID="{A77F745A-261F-47DC-BB56-FA3FB5B1AC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E9E7B7-B57A-4161-BA42-57DC6E8A998C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dfa30f2-961e-40d2-b975-2e161dbeda36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53BE5D2B-BD4D-488B-A8F6-34852F287E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fa30f2-961e-40d2-b975-2e161dbeda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ED12A94-B740-4099-B28B-773AD16162A9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11144</TotalTime>
  <Words>1059</Words>
  <Application>Microsoft Office PowerPoint</Application>
  <PresentationFormat>Widescreen</PresentationFormat>
  <Paragraphs>73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</vt:lpstr>
      <vt:lpstr>Office Theme</vt:lpstr>
      <vt:lpstr>PowerPoint Presentation</vt:lpstr>
      <vt:lpstr>PowerPoint Presentation</vt:lpstr>
      <vt:lpstr>PowerPoint Presentation</vt:lpstr>
    </vt:vector>
  </TitlesOfParts>
  <Company>AV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this style and size here</dc:title>
  <dc:creator>Wersäll, Minke</dc:creator>
  <cp:lastModifiedBy>GUILLUT Muriel (EMPL)</cp:lastModifiedBy>
  <cp:revision>462</cp:revision>
  <dcterms:created xsi:type="dcterms:W3CDTF">2021-12-06T11:41:30Z</dcterms:created>
  <dcterms:modified xsi:type="dcterms:W3CDTF">2025-08-20T07:08:15Z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0x010100B4AD14F953167C4CB0B702D8E4579005</vt:lpwstr>
  </property>
  <property fmtid="{D5CDD505-2E9C-101B-9397-08002B2CF9AE}" pid="3" name="TaxKeyword">
    <vt:lpwstr/>
  </property>
  <property fmtid="{D5CDD505-2E9C-101B-9397-08002B2CF9AE}" pid="4" name="MSIP_Label_6bd9ddd1-4d20-43f6-abfa-fc3c07406f94_Enabled">
    <vt:lpwstr>true</vt:lpwstr>
  </property>
  <property fmtid="{D5CDD505-2E9C-101B-9397-08002B2CF9AE}" pid="5" name="MSIP_Label_6bd9ddd1-4d20-43f6-abfa-fc3c07406f94_SetDate">
    <vt:lpwstr>2024-11-27T10:02:25Z</vt:lpwstr>
  </property>
  <property fmtid="{D5CDD505-2E9C-101B-9397-08002B2CF9AE}" pid="6" name="MSIP_Label_6bd9ddd1-4d20-43f6-abfa-fc3c07406f94_Method">
    <vt:lpwstr>Standard</vt:lpwstr>
  </property>
  <property fmtid="{D5CDD505-2E9C-101B-9397-08002B2CF9AE}" pid="7" name="MSIP_Label_6bd9ddd1-4d20-43f6-abfa-fc3c07406f94_Name">
    <vt:lpwstr>Commission Use</vt:lpwstr>
  </property>
  <property fmtid="{D5CDD505-2E9C-101B-9397-08002B2CF9AE}" pid="8" name="MSIP_Label_6bd9ddd1-4d20-43f6-abfa-fc3c07406f94_SiteId">
    <vt:lpwstr>b24c8b06-522c-46fe-9080-70926f8dddb1</vt:lpwstr>
  </property>
  <property fmtid="{D5CDD505-2E9C-101B-9397-08002B2CF9AE}" pid="9" name="MSIP_Label_6bd9ddd1-4d20-43f6-abfa-fc3c07406f94_ActionId">
    <vt:lpwstr>0ae15bd6-3c1e-41a4-9acc-1039eb61267d</vt:lpwstr>
  </property>
  <property fmtid="{D5CDD505-2E9C-101B-9397-08002B2CF9AE}" pid="10" name="MSIP_Label_6bd9ddd1-4d20-43f6-abfa-fc3c07406f94_ContentBits">
    <vt:lpwstr>0</vt:lpwstr>
  </property>
</Properties>
</file>