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62" r:id="rId6"/>
    <p:sldId id="284" r:id="rId7"/>
    <p:sldId id="264" r:id="rId8"/>
    <p:sldId id="257" r:id="rId9"/>
    <p:sldId id="332" r:id="rId10"/>
    <p:sldId id="342" r:id="rId11"/>
    <p:sldId id="293" r:id="rId12"/>
    <p:sldId id="292" r:id="rId13"/>
    <p:sldId id="285" r:id="rId14"/>
    <p:sldId id="302" r:id="rId15"/>
    <p:sldId id="286" r:id="rId16"/>
    <p:sldId id="303" r:id="rId17"/>
    <p:sldId id="304" r:id="rId18"/>
    <p:sldId id="287" r:id="rId19"/>
    <p:sldId id="319" r:id="rId20"/>
    <p:sldId id="305" r:id="rId21"/>
    <p:sldId id="320" r:id="rId22"/>
    <p:sldId id="321" r:id="rId23"/>
    <p:sldId id="322" r:id="rId24"/>
    <p:sldId id="306" r:id="rId25"/>
    <p:sldId id="323" r:id="rId26"/>
    <p:sldId id="343" r:id="rId27"/>
    <p:sldId id="324"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7A9"/>
    <a:srgbClr val="A1A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3" autoAdjust="0"/>
    <p:restoredTop sz="94632" autoAdjust="0"/>
  </p:normalViewPr>
  <p:slideViewPr>
    <p:cSldViewPr snapToGrid="0">
      <p:cViewPr varScale="1">
        <p:scale>
          <a:sx n="79" d="100"/>
          <a:sy n="79" d="100"/>
        </p:scale>
        <p:origin x="322" y="67"/>
      </p:cViewPr>
      <p:guideLst/>
    </p:cSldViewPr>
  </p:slideViewPr>
  <p:outlineViewPr>
    <p:cViewPr>
      <p:scale>
        <a:sx n="100" d="100"/>
        <a:sy n="100" d="100"/>
      </p:scale>
      <p:origin x="0" y="0"/>
    </p:cViewPr>
    <p:sldLst>
      <p:sld r:id="rId1" collapse="1"/>
    </p:sldLst>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0A2E5247-ADBA-40CA-8EF8-2C9AA84E35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C518B947-060C-4270-BD37-BF915C1E78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E3AB49-98C0-43FD-B644-D48D80F8F6BE}" type="datetimeFigureOut">
              <a:rPr lang="it-IT" smtClean="0"/>
              <a:t>19/01/2023</a:t>
            </a:fld>
            <a:endParaRPr lang="it-IT"/>
          </a:p>
        </p:txBody>
      </p:sp>
      <p:sp>
        <p:nvSpPr>
          <p:cNvPr id="4" name="Segnaposto piè di pagina 3">
            <a:extLst>
              <a:ext uri="{FF2B5EF4-FFF2-40B4-BE49-F238E27FC236}">
                <a16:creationId xmlns:a16="http://schemas.microsoft.com/office/drawing/2014/main" id="{1E93F1F7-209F-4DC8-AFBD-903324867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BDD7FA2-6FAE-4EDD-ABE3-878A81C8C1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FB6968-D2E1-41AE-9D13-191DEE418BC1}" type="slidenum">
              <a:rPr lang="it-IT" smtClean="0"/>
              <a:t>‹N›</a:t>
            </a:fld>
            <a:endParaRPr lang="it-IT"/>
          </a:p>
        </p:txBody>
      </p:sp>
    </p:spTree>
    <p:extLst>
      <p:ext uri="{BB962C8B-B14F-4D97-AF65-F5344CB8AC3E}">
        <p14:creationId xmlns:p14="http://schemas.microsoft.com/office/powerpoint/2010/main" val="3197333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A3391-4D71-4007-9B68-AD29BBC8ABEB}" type="datetimeFigureOut">
              <a:rPr lang="it-IT" smtClean="0"/>
              <a:t>19/01/2023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30E36-AEC0-451B-BB85-5BAC8758C48C}" type="slidenum">
              <a:rPr lang="it-IT" smtClean="0"/>
              <a:t>‹N›</a:t>
            </a:fld>
            <a:endParaRPr lang="it-IT"/>
          </a:p>
        </p:txBody>
      </p:sp>
    </p:spTree>
    <p:extLst>
      <p:ext uri="{BB962C8B-B14F-4D97-AF65-F5344CB8AC3E}">
        <p14:creationId xmlns:p14="http://schemas.microsoft.com/office/powerpoint/2010/main" val="22958182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8130E36-AEC0-451B-BB85-5BAC8758C48C}" type="slidenum">
              <a:rPr lang="it-IT" smtClean="0"/>
              <a:t>1</a:t>
            </a:fld>
            <a:endParaRPr lang="it-IT"/>
          </a:p>
        </p:txBody>
      </p:sp>
    </p:spTree>
    <p:extLst>
      <p:ext uri="{BB962C8B-B14F-4D97-AF65-F5344CB8AC3E}">
        <p14:creationId xmlns:p14="http://schemas.microsoft.com/office/powerpoint/2010/main" val="12751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8130E36-AEC0-451B-BB85-5BAC8758C48C}" type="slidenum">
              <a:rPr lang="it-IT" smtClean="0"/>
              <a:t>2</a:t>
            </a:fld>
            <a:endParaRPr lang="it-IT"/>
          </a:p>
        </p:txBody>
      </p:sp>
    </p:spTree>
    <p:extLst>
      <p:ext uri="{BB962C8B-B14F-4D97-AF65-F5344CB8AC3E}">
        <p14:creationId xmlns:p14="http://schemas.microsoft.com/office/powerpoint/2010/main" val="334303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8130E36-AEC0-451B-BB85-5BAC8758C48C}" type="slidenum">
              <a:rPr lang="it-IT" smtClean="0"/>
              <a:t>4</a:t>
            </a:fld>
            <a:endParaRPr lang="it-IT"/>
          </a:p>
        </p:txBody>
      </p:sp>
    </p:spTree>
    <p:extLst>
      <p:ext uri="{BB962C8B-B14F-4D97-AF65-F5344CB8AC3E}">
        <p14:creationId xmlns:p14="http://schemas.microsoft.com/office/powerpoint/2010/main" val="88010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ADBAF6B6-C75F-42B1-BA49-CCBB6A51F602}"/>
              </a:ext>
            </a:extLst>
          </p:cNvPr>
          <p:cNvSpPr>
            <a:spLocks noGrp="1"/>
          </p:cNvSpPr>
          <p:nvPr>
            <p:ph type="dt" sz="half" idx="10"/>
          </p:nvPr>
        </p:nvSpPr>
        <p:spPr/>
        <p:txBody>
          <a:bodyPr/>
          <a:lstStyle/>
          <a:p>
            <a:fld id="{161A6979-10D5-4058-B67C-EB2FD6F2F922}" type="datetime4">
              <a:rPr lang="it-IT" smtClean="0"/>
              <a:t>19 gennaio 2023</a:t>
            </a:fld>
            <a:endParaRPr lang="it-IT" dirty="0"/>
          </a:p>
        </p:txBody>
      </p:sp>
      <p:sp>
        <p:nvSpPr>
          <p:cNvPr id="6" name="Segnaposto numero diapositiva 5">
            <a:extLst>
              <a:ext uri="{FF2B5EF4-FFF2-40B4-BE49-F238E27FC236}">
                <a16:creationId xmlns:a16="http://schemas.microsoft.com/office/drawing/2014/main" id="{5FA1D0FE-724F-44B3-855B-2D01DD55456C}"/>
              </a:ext>
            </a:extLst>
          </p:cNvPr>
          <p:cNvSpPr>
            <a:spLocks noGrp="1"/>
          </p:cNvSpPr>
          <p:nvPr>
            <p:ph type="sldNum" sz="quarter" idx="12"/>
          </p:nvPr>
        </p:nvSpPr>
        <p:spPr/>
        <p:txBody>
          <a:bodyPr/>
          <a:lstStyle/>
          <a:p>
            <a:fld id="{239BE671-F9B2-493D-9F82-4D80CF5726BF}" type="slidenum">
              <a:rPr lang="it-IT" smtClean="0"/>
              <a:pPr/>
              <a:t>‹N›</a:t>
            </a:fld>
            <a:r>
              <a:rPr lang="it-IT" dirty="0"/>
              <a:t> di 11</a:t>
            </a:r>
          </a:p>
        </p:txBody>
      </p:sp>
    </p:spTree>
    <p:extLst>
      <p:ext uri="{BB962C8B-B14F-4D97-AF65-F5344CB8AC3E}">
        <p14:creationId xmlns:p14="http://schemas.microsoft.com/office/powerpoint/2010/main" val="1912651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F26D973-D039-43AD-B88C-64F5257DB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72D64-FCD8-460A-AA6A-35406CE3E6A0}" type="datetime4">
              <a:rPr lang="it-IT" smtClean="0"/>
              <a:t>19 gennaio 2023</a:t>
            </a:fld>
            <a:endParaRPr lang="it-IT" dirty="0"/>
          </a:p>
        </p:txBody>
      </p:sp>
      <p:sp>
        <p:nvSpPr>
          <p:cNvPr id="6" name="Segnaposto numero diapositiva 5">
            <a:extLst>
              <a:ext uri="{FF2B5EF4-FFF2-40B4-BE49-F238E27FC236}">
                <a16:creationId xmlns:a16="http://schemas.microsoft.com/office/drawing/2014/main" id="{31845FA6-FAE6-4292-9A39-EE6116A2E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E671-F9B2-493D-9F82-4D80CF5726BF}" type="slidenum">
              <a:rPr lang="it-IT" smtClean="0"/>
              <a:pPr/>
              <a:t>‹N›</a:t>
            </a:fld>
            <a:r>
              <a:rPr lang="it-IT" dirty="0"/>
              <a:t> di ?</a:t>
            </a:r>
          </a:p>
        </p:txBody>
      </p:sp>
      <p:cxnSp>
        <p:nvCxnSpPr>
          <p:cNvPr id="7" name="Connettore 1 8">
            <a:extLst>
              <a:ext uri="{FF2B5EF4-FFF2-40B4-BE49-F238E27FC236}">
                <a16:creationId xmlns:a16="http://schemas.microsoft.com/office/drawing/2014/main" id="{147FB1D9-7B2E-4E24-9E93-DF421FC4E73D}"/>
              </a:ext>
            </a:extLst>
          </p:cNvPr>
          <p:cNvCxnSpPr/>
          <p:nvPr userDrawn="1"/>
        </p:nvCxnSpPr>
        <p:spPr>
          <a:xfrm>
            <a:off x="323523" y="620116"/>
            <a:ext cx="11520005" cy="0"/>
          </a:xfrm>
          <a:prstGeom prst="straightConnector1">
            <a:avLst/>
          </a:prstGeom>
          <a:noFill/>
          <a:ln w="28575" cap="flat">
            <a:solidFill>
              <a:srgbClr val="4472C4"/>
            </a:solidFill>
            <a:prstDash val="solid"/>
            <a:miter/>
          </a:ln>
        </p:spPr>
      </p:cxnSp>
      <p:pic>
        <p:nvPicPr>
          <p:cNvPr id="8" name="Immagine 14">
            <a:extLst>
              <a:ext uri="{FF2B5EF4-FFF2-40B4-BE49-F238E27FC236}">
                <a16:creationId xmlns:a16="http://schemas.microsoft.com/office/drawing/2014/main" id="{64417FFA-49B7-47E1-B5D0-372CEACCE308}"/>
              </a:ext>
            </a:extLst>
          </p:cNvPr>
          <p:cNvPicPr>
            <a:picLocks noChangeAspect="1"/>
          </p:cNvPicPr>
          <p:nvPr userDrawn="1"/>
        </p:nvPicPr>
        <p:blipFill>
          <a:blip r:embed="rId3"/>
          <a:stretch>
            <a:fillRect/>
          </a:stretch>
        </p:blipFill>
        <p:spPr>
          <a:xfrm>
            <a:off x="611558" y="0"/>
            <a:ext cx="1631579" cy="1223679"/>
          </a:xfrm>
          <a:prstGeom prst="rect">
            <a:avLst/>
          </a:prstGeom>
          <a:noFill/>
          <a:ln cap="flat">
            <a:noFill/>
          </a:ln>
          <a:effectLst>
            <a:outerShdw dir="16200000" algn="tl">
              <a:srgbClr val="000000">
                <a:alpha val="70000"/>
              </a:srgbClr>
            </a:outerShdw>
          </a:effectLst>
        </p:spPr>
      </p:pic>
    </p:spTree>
    <p:extLst>
      <p:ext uri="{BB962C8B-B14F-4D97-AF65-F5344CB8AC3E}">
        <p14:creationId xmlns:p14="http://schemas.microsoft.com/office/powerpoint/2010/main" val="2745304500"/>
      </p:ext>
    </p:extLst>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E5B9E5A6-54F3-4A2B-8D89-C9300F117B48}"/>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C76EFF3C-455D-461A-AF3A-AC9A24EB54FD}"/>
              </a:ext>
            </a:extLst>
          </p:cNvPr>
          <p:cNvSpPr/>
          <p:nvPr/>
        </p:nvSpPr>
        <p:spPr>
          <a:xfrm>
            <a:off x="3801118" y="2267082"/>
            <a:ext cx="5316564" cy="2369880"/>
          </a:xfrm>
          <a:prstGeom prst="rect">
            <a:avLst/>
          </a:prstGeom>
        </p:spPr>
        <p:txBody>
          <a:bodyPr wrap="square">
            <a:spAutoFit/>
          </a:bodyPr>
          <a:lstStyle/>
          <a:p>
            <a:pPr algn="ctr"/>
            <a:r>
              <a:rPr lang="it-IT" sz="4400" b="1" dirty="0" err="1">
                <a:solidFill>
                  <a:schemeClr val="accent1">
                    <a:lumMod val="75000"/>
                  </a:schemeClr>
                </a:solidFill>
              </a:rPr>
              <a:t>Campaign</a:t>
            </a:r>
            <a:r>
              <a:rPr lang="it-IT" sz="4400" b="1" dirty="0">
                <a:solidFill>
                  <a:schemeClr val="accent1">
                    <a:lumMod val="75000"/>
                  </a:schemeClr>
                </a:solidFill>
              </a:rPr>
              <a:t> #EU4FairWork</a:t>
            </a:r>
          </a:p>
          <a:p>
            <a:pPr algn="ctr"/>
            <a:r>
              <a:rPr lang="it-IT" sz="2400" b="1" i="1" dirty="0">
                <a:solidFill>
                  <a:schemeClr val="accent1">
                    <a:lumMod val="75000"/>
                  </a:schemeClr>
                </a:solidFill>
              </a:rPr>
              <a:t>Week of Action 21-25 </a:t>
            </a:r>
            <a:r>
              <a:rPr lang="it-IT" sz="2400" b="1" i="1" dirty="0" err="1">
                <a:solidFill>
                  <a:schemeClr val="accent1">
                    <a:lumMod val="75000"/>
                  </a:schemeClr>
                </a:solidFill>
              </a:rPr>
              <a:t>September</a:t>
            </a:r>
            <a:endParaRPr lang="it-IT" sz="2400" b="1" i="1" dirty="0">
              <a:solidFill>
                <a:schemeClr val="accent1">
                  <a:lumMod val="75000"/>
                </a:schemeClr>
              </a:solidFill>
            </a:endParaRPr>
          </a:p>
          <a:p>
            <a:pPr algn="ctr"/>
            <a:endParaRPr lang="it-IT" b="1" i="1" dirty="0">
              <a:solidFill>
                <a:schemeClr val="accent1">
                  <a:lumMod val="75000"/>
                </a:schemeClr>
              </a:solidFill>
            </a:endParaRPr>
          </a:p>
          <a:p>
            <a:pPr algn="ctr"/>
            <a:endParaRPr lang="it-IT" b="1" i="1" dirty="0">
              <a:solidFill>
                <a:schemeClr val="accent1">
                  <a:lumMod val="75000"/>
                </a:schemeClr>
              </a:solidFill>
            </a:endParaRPr>
          </a:p>
        </p:txBody>
      </p:sp>
      <p:pic>
        <p:nvPicPr>
          <p:cNvPr id="7" name="Immagine 6">
            <a:extLst>
              <a:ext uri="{FF2B5EF4-FFF2-40B4-BE49-F238E27FC236}">
                <a16:creationId xmlns:a16="http://schemas.microsoft.com/office/drawing/2014/main" id="{34907DF0-6625-914C-A7C8-9616A10D0EDF}"/>
              </a:ext>
            </a:extLst>
          </p:cNvPr>
          <p:cNvPicPr>
            <a:picLocks noChangeAspect="1"/>
          </p:cNvPicPr>
          <p:nvPr/>
        </p:nvPicPr>
        <p:blipFill>
          <a:blip r:embed="rId3"/>
          <a:stretch>
            <a:fillRect/>
          </a:stretch>
        </p:blipFill>
        <p:spPr>
          <a:xfrm>
            <a:off x="44024" y="1611940"/>
            <a:ext cx="3819400" cy="1258500"/>
          </a:xfrm>
          <a:prstGeom prst="rect">
            <a:avLst/>
          </a:prstGeom>
        </p:spPr>
      </p:pic>
      <p:pic>
        <p:nvPicPr>
          <p:cNvPr id="13" name="Immagine 12" descr="Immagine che contiene verde, sedendo, parcheggiato, palo&#10;&#10;Descrizione generata automaticamente">
            <a:extLst>
              <a:ext uri="{FF2B5EF4-FFF2-40B4-BE49-F238E27FC236}">
                <a16:creationId xmlns:a16="http://schemas.microsoft.com/office/drawing/2014/main" id="{D75B7082-3E9C-BA4E-8D2E-B75705040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9777" y="4160234"/>
            <a:ext cx="2544992" cy="1996425"/>
          </a:xfrm>
          <a:prstGeom prst="rect">
            <a:avLst/>
          </a:prstGeom>
        </p:spPr>
      </p:pic>
      <p:pic>
        <p:nvPicPr>
          <p:cNvPr id="15" name="Immagine 14" descr="Immagine che contiene disegnando&#10;&#10;Descrizione generata automaticamente">
            <a:extLst>
              <a:ext uri="{FF2B5EF4-FFF2-40B4-BE49-F238E27FC236}">
                <a16:creationId xmlns:a16="http://schemas.microsoft.com/office/drawing/2014/main" id="{F381B83F-84F2-0D40-94F7-7836AD973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89" y="4810017"/>
            <a:ext cx="2396282" cy="950424"/>
          </a:xfrm>
          <a:prstGeom prst="rect">
            <a:avLst/>
          </a:prstGeom>
        </p:spPr>
      </p:pic>
      <p:pic>
        <p:nvPicPr>
          <p:cNvPr id="17" name="Immagine 16" descr="Immagine che contiene coltello&#10;&#10;Descrizione generata automaticamente">
            <a:extLst>
              <a:ext uri="{FF2B5EF4-FFF2-40B4-BE49-F238E27FC236}">
                <a16:creationId xmlns:a16="http://schemas.microsoft.com/office/drawing/2014/main" id="{FEC20923-2ED3-444E-B65F-10B17F93D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038" y="3329345"/>
            <a:ext cx="3649080" cy="895057"/>
          </a:xfrm>
          <a:prstGeom prst="rect">
            <a:avLst/>
          </a:prstGeom>
        </p:spPr>
      </p:pic>
      <p:pic>
        <p:nvPicPr>
          <p:cNvPr id="14" name="Immagine 13">
            <a:extLst>
              <a:ext uri="{FF2B5EF4-FFF2-40B4-BE49-F238E27FC236}">
                <a16:creationId xmlns:a16="http://schemas.microsoft.com/office/drawing/2014/main" id="{AF4B7CD3-4844-7A44-B24B-E0026AA7AD1C}"/>
              </a:ext>
            </a:extLst>
          </p:cNvPr>
          <p:cNvPicPr>
            <a:picLocks noChangeAspect="1"/>
          </p:cNvPicPr>
          <p:nvPr/>
        </p:nvPicPr>
        <p:blipFill rotWithShape="1">
          <a:blip r:embed="rId7">
            <a:extLst>
              <a:ext uri="{28A0092B-C50C-407E-A947-70E740481C1C}">
                <a14:useLocalDpi xmlns:a14="http://schemas.microsoft.com/office/drawing/2010/main" val="0"/>
              </a:ext>
            </a:extLst>
          </a:blip>
          <a:srcRect l="11151" t="11433" r="7861" b="11491"/>
          <a:stretch/>
        </p:blipFill>
        <p:spPr>
          <a:xfrm>
            <a:off x="9242294" y="765802"/>
            <a:ext cx="2544993" cy="2104638"/>
          </a:xfrm>
          <a:prstGeom prst="rect">
            <a:avLst/>
          </a:prstGeom>
        </p:spPr>
      </p:pic>
    </p:spTree>
    <p:extLst>
      <p:ext uri="{BB962C8B-B14F-4D97-AF65-F5344CB8AC3E}">
        <p14:creationId xmlns:p14="http://schemas.microsoft.com/office/powerpoint/2010/main" val="247699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113961" y="748957"/>
            <a:ext cx="9564278" cy="5155257"/>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Provvedimenti amministrativi </a:t>
            </a:r>
            <a:r>
              <a:rPr lang="it-IT" sz="2000" dirty="0">
                <a:solidFill>
                  <a:schemeClr val="accent1">
                    <a:lumMod val="75000"/>
                  </a:schemeClr>
                </a:solidFill>
              </a:rPr>
              <a:t>(12-bis, c. 1, L. n. 120/2020)</a:t>
            </a:r>
            <a:endParaRPr lang="it-IT" sz="2000" dirty="0">
              <a:solidFill>
                <a:schemeClr val="accent1">
                  <a:lumMod val="75000"/>
                </a:schemeClr>
              </a:solidFill>
              <a:effectLst>
                <a:outerShdw blurRad="38100" dist="38100" dir="2700000" algn="tl">
                  <a:srgbClr val="000000">
                    <a:alpha val="43137"/>
                  </a:srgbClr>
                </a:outerShdw>
              </a:effectLst>
            </a:endParaRPr>
          </a:p>
          <a:p>
            <a:pPr algn="just"/>
            <a:endParaRPr lang="it-IT" sz="1050" dirty="0">
              <a:solidFill>
                <a:schemeClr val="accent1">
                  <a:lumMod val="75000"/>
                </a:schemeClr>
              </a:solidFill>
            </a:endParaRPr>
          </a:p>
          <a:p>
            <a:pPr marL="457200" indent="-457200" algn="just">
              <a:buFont typeface="Arial" panose="020B0604020202020204" pitchFamily="34" charset="0"/>
              <a:buChar char="•"/>
            </a:pPr>
            <a:r>
              <a:rPr lang="it-IT" sz="2800" dirty="0">
                <a:solidFill>
                  <a:schemeClr val="accent1">
                    <a:lumMod val="75000"/>
                  </a:schemeClr>
                </a:solidFill>
              </a:rPr>
              <a:t>le autorizzazioni in materia di lavoro dei minori per lo svolgimento di attività lavorative di tipo culturale, artistico, sportivo, pubblicitario o nel settore dello spettacolo;</a:t>
            </a:r>
          </a:p>
          <a:p>
            <a:pPr marL="457200" indent="-457200" algn="just">
              <a:buFont typeface="Arial" panose="020B0604020202020204" pitchFamily="34" charset="0"/>
              <a:buChar char="•"/>
            </a:pPr>
            <a:r>
              <a:rPr lang="it-IT" sz="2800" dirty="0">
                <a:solidFill>
                  <a:schemeClr val="accent1">
                    <a:lumMod val="75000"/>
                  </a:schemeClr>
                </a:solidFill>
              </a:rPr>
              <a:t>frazionamento dei riposi settimanali per il personale addetto ai pubblici spettacoli;</a:t>
            </a:r>
            <a:endParaRPr lang="it-IT" sz="1050" dirty="0">
              <a:solidFill>
                <a:schemeClr val="accent1">
                  <a:lumMod val="75000"/>
                </a:schemeClr>
              </a:solidFill>
            </a:endParaRPr>
          </a:p>
          <a:p>
            <a:pPr marL="457200" indent="-457200" algn="just">
              <a:buFont typeface="Arial" panose="020B0604020202020204" pitchFamily="34" charset="0"/>
              <a:buChar char="•"/>
            </a:pPr>
            <a:r>
              <a:rPr lang="it-IT" sz="2800" dirty="0">
                <a:solidFill>
                  <a:schemeClr val="accent1">
                    <a:lumMod val="75000"/>
                  </a:schemeClr>
                </a:solidFill>
              </a:rPr>
              <a:t>tutti i provvedimenti autorizzativi di competenza dell’INL che saranno individuati con apposito provvedimento del Direttore Generale dell’Agenzia unica delle ispezioni</a:t>
            </a:r>
          </a:p>
          <a:p>
            <a:pPr marL="457200" indent="-457200" algn="just">
              <a:buFont typeface="Arial" panose="020B0604020202020204" pitchFamily="34" charset="0"/>
              <a:buChar char="•"/>
            </a:pPr>
            <a:endParaRPr lang="it-IT" sz="1050" dirty="0">
              <a:solidFill>
                <a:schemeClr val="accent1">
                  <a:lumMod val="75000"/>
                </a:schemeClr>
              </a:solidFill>
            </a:endParaRPr>
          </a:p>
          <a:p>
            <a:pPr algn="just"/>
            <a:r>
              <a:rPr lang="it-IT" sz="2800" dirty="0">
                <a:solidFill>
                  <a:schemeClr val="accent1">
                    <a:lumMod val="75000"/>
                  </a:schemeClr>
                </a:solidFill>
              </a:rPr>
              <a:t>“</a:t>
            </a:r>
            <a:r>
              <a:rPr lang="it-IT" sz="2800" b="1" i="1" dirty="0">
                <a:solidFill>
                  <a:schemeClr val="accent1">
                    <a:lumMod val="75000"/>
                  </a:schemeClr>
                </a:solidFill>
              </a:rPr>
              <a:t>si intendono rilasciati decorsi quindici giorni dalla relativa istanza</a:t>
            </a:r>
            <a:r>
              <a:rPr lang="it-IT" sz="2800" dirty="0">
                <a:solidFill>
                  <a:schemeClr val="accent1">
                    <a:lumMod val="75000"/>
                  </a:schemeClr>
                </a:solidFill>
              </a:rPr>
              <a:t>”.</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5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089577" y="1200061"/>
            <a:ext cx="9564278" cy="4401205"/>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Provvedimenti amministrativi  </a:t>
            </a:r>
            <a:r>
              <a:rPr lang="it-IT" sz="2000" dirty="0">
                <a:solidFill>
                  <a:schemeClr val="accent1">
                    <a:lumMod val="75000"/>
                  </a:schemeClr>
                </a:solidFill>
              </a:rPr>
              <a:t>- segue</a:t>
            </a:r>
          </a:p>
          <a:p>
            <a:pPr algn="just"/>
            <a:endParaRPr lang="it-IT" sz="2800" dirty="0">
              <a:solidFill>
                <a:schemeClr val="accent1">
                  <a:lumMod val="75000"/>
                </a:schemeClr>
              </a:solidFill>
            </a:endParaRPr>
          </a:p>
          <a:p>
            <a:pPr algn="just"/>
            <a:r>
              <a:rPr lang="it-IT" sz="2800" dirty="0">
                <a:solidFill>
                  <a:schemeClr val="accent1">
                    <a:lumMod val="75000"/>
                  </a:schemeClr>
                </a:solidFill>
              </a:rPr>
              <a:t>Con questa semplificazione alcuni tra i provvedimenti più delicati di competenza dell’INL, che vincolano le aziende a pena di sanzioni rispetto alla legittimità dello svolgimento della prestazione lavorativa, ora sono ammessi al silenzio accoglimento trascorsi 15 giorni dalla presentazione dell’istanza da parte del datore di lavoro, senza esporre ad ulteriori attese rispetto a condizioni oggettivamente valutabili dal personale ispettivo.</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81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730103"/>
            <a:ext cx="9564278" cy="4708981"/>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Verbalizzazioni su provvedimenti </a:t>
            </a:r>
            <a:r>
              <a:rPr lang="it-IT" sz="2000" dirty="0">
                <a:solidFill>
                  <a:schemeClr val="accent1">
                    <a:lumMod val="75000"/>
                  </a:schemeClr>
                </a:solidFill>
              </a:rPr>
              <a:t>(12-bis, c. 2, L. n. 120/2020)</a:t>
            </a:r>
          </a:p>
          <a:p>
            <a:pPr algn="just"/>
            <a:endParaRPr lang="it-IT" sz="2800" dirty="0">
              <a:solidFill>
                <a:schemeClr val="accent1">
                  <a:lumMod val="75000"/>
                </a:schemeClr>
              </a:solidFill>
            </a:endParaRPr>
          </a:p>
          <a:p>
            <a:pPr algn="just"/>
            <a:r>
              <a:rPr lang="it-IT" sz="2800" dirty="0">
                <a:solidFill>
                  <a:schemeClr val="accent1">
                    <a:lumMod val="75000"/>
                  </a:schemeClr>
                </a:solidFill>
              </a:rPr>
              <a:t>i verbali istruttori finalizzati al rilascio delle convalide delle dimissioni (e risoluzioni consensuali) della lavoratrice in gravidanza e dei genitori lavoratori nei primi tre anni di vita del bambino o di accoglienza del minore adottato o in affidamento e delle lavoratrici dalla richiesta delle pubblicazioni di matrimonio a un anno dopo la celebrazione delle nozze</a:t>
            </a:r>
          </a:p>
          <a:p>
            <a:pPr algn="just"/>
            <a:endParaRPr lang="it-IT" sz="1000" dirty="0">
              <a:solidFill>
                <a:schemeClr val="accent1">
                  <a:lumMod val="75000"/>
                </a:schemeClr>
              </a:solidFill>
            </a:endParaRPr>
          </a:p>
          <a:p>
            <a:pPr algn="ctr"/>
            <a:r>
              <a:rPr lang="it-IT" sz="2800" dirty="0">
                <a:solidFill>
                  <a:schemeClr val="accent1">
                    <a:lumMod val="75000"/>
                  </a:schemeClr>
                </a:solidFill>
              </a:rPr>
              <a:t>possono essere realizzati con</a:t>
            </a:r>
          </a:p>
          <a:p>
            <a:pPr algn="ctr"/>
            <a:endParaRPr lang="it-IT" sz="1000" dirty="0">
              <a:solidFill>
                <a:schemeClr val="accent1">
                  <a:lumMod val="75000"/>
                </a:schemeClr>
              </a:solidFill>
            </a:endParaRPr>
          </a:p>
          <a:p>
            <a:pPr algn="ctr"/>
            <a:r>
              <a:rPr lang="it-IT" sz="2800" b="1" dirty="0">
                <a:solidFill>
                  <a:schemeClr val="accent1">
                    <a:lumMod val="75000"/>
                  </a:schemeClr>
                </a:solidFill>
              </a:rPr>
              <a:t>“</a:t>
            </a:r>
            <a:r>
              <a:rPr lang="it-IT" sz="2800" b="1" i="1" dirty="0">
                <a:solidFill>
                  <a:schemeClr val="accent1">
                    <a:lumMod val="75000"/>
                  </a:schemeClr>
                </a:solidFill>
              </a:rPr>
              <a:t>strumenti di comunicazione da remoto</a:t>
            </a:r>
            <a:r>
              <a:rPr lang="it-IT" sz="2800" b="1" dirty="0">
                <a:solidFill>
                  <a:schemeClr val="accent1">
                    <a:lumMod val="75000"/>
                  </a:schemeClr>
                </a:solidFill>
              </a:rPr>
              <a:t>”</a:t>
            </a:r>
            <a:endParaRPr lang="en-US" sz="2800" b="1"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77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730103"/>
            <a:ext cx="9564278" cy="5262979"/>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Verbalizzazioni su provvedimenti  </a:t>
            </a:r>
            <a:r>
              <a:rPr lang="it-IT" sz="2000" dirty="0">
                <a:solidFill>
                  <a:schemeClr val="accent1">
                    <a:lumMod val="75000"/>
                  </a:schemeClr>
                </a:solidFill>
              </a:rPr>
              <a:t>- segue</a:t>
            </a:r>
          </a:p>
          <a:p>
            <a:pPr algn="just"/>
            <a:endParaRPr lang="it-IT" sz="2800" dirty="0">
              <a:solidFill>
                <a:schemeClr val="accent1">
                  <a:lumMod val="75000"/>
                </a:schemeClr>
              </a:solidFill>
            </a:endParaRPr>
          </a:p>
          <a:p>
            <a:pPr algn="just"/>
            <a:r>
              <a:rPr lang="it-IT" sz="2800" dirty="0">
                <a:solidFill>
                  <a:schemeClr val="accent1">
                    <a:lumMod val="75000"/>
                  </a:schemeClr>
                </a:solidFill>
              </a:rPr>
              <a:t>La strumentazione deve consentire di identificare gli interessati o i soggetti dagli stessi delegati e acquisire da essi la volontà espressa. </a:t>
            </a:r>
          </a:p>
          <a:p>
            <a:pPr algn="just"/>
            <a:r>
              <a:rPr lang="it-IT" sz="2800" dirty="0">
                <a:solidFill>
                  <a:schemeClr val="accent1">
                    <a:lumMod val="75000"/>
                  </a:schemeClr>
                </a:solidFill>
              </a:rPr>
              <a:t>Il perfezionamento del provvedimento finale o del verbale in tal caso opera “</a:t>
            </a:r>
            <a:r>
              <a:rPr lang="it-IT" sz="2800" i="1" dirty="0">
                <a:solidFill>
                  <a:schemeClr val="accent1">
                    <a:lumMod val="75000"/>
                  </a:schemeClr>
                </a:solidFill>
              </a:rPr>
              <a:t>con la sola sottoscrizione del funzionario incaricato</a:t>
            </a:r>
            <a:r>
              <a:rPr lang="it-IT" sz="2800" dirty="0">
                <a:solidFill>
                  <a:schemeClr val="accent1">
                    <a:lumMod val="75000"/>
                  </a:schemeClr>
                </a:solidFill>
              </a:rPr>
              <a:t>”.</a:t>
            </a:r>
          </a:p>
          <a:p>
            <a:pPr algn="just"/>
            <a:endParaRPr lang="it-IT" sz="2800" dirty="0">
              <a:solidFill>
                <a:schemeClr val="accent1">
                  <a:lumMod val="75000"/>
                </a:schemeClr>
              </a:solidFill>
            </a:endParaRPr>
          </a:p>
          <a:p>
            <a:pPr algn="just"/>
            <a:r>
              <a:rPr lang="it-IT" sz="2800" dirty="0">
                <a:solidFill>
                  <a:schemeClr val="accent1">
                    <a:lumMod val="75000"/>
                  </a:schemeClr>
                </a:solidFill>
              </a:rPr>
              <a:t>si tratta di provvedimenti particolarmente rilevanti sul piano della tutela sostanziale dei genitori lavoratori e delle donne lavoratrici, per i quali non poteva valere il semplice silenzio (né come rifiuto, né tantomeno come accoglimento). </a:t>
            </a:r>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14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075688" y="1498199"/>
            <a:ext cx="9564278" cy="3970318"/>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Verbalizzazioni su provvedimenti  </a:t>
            </a:r>
            <a:r>
              <a:rPr lang="it-IT" sz="2000" dirty="0">
                <a:solidFill>
                  <a:schemeClr val="accent1">
                    <a:lumMod val="75000"/>
                  </a:schemeClr>
                </a:solidFill>
              </a:rPr>
              <a:t>- segue </a:t>
            </a:r>
          </a:p>
          <a:p>
            <a:pPr algn="just"/>
            <a:endParaRPr lang="it-IT" sz="2800" b="1" dirty="0">
              <a:solidFill>
                <a:schemeClr val="accent1">
                  <a:lumMod val="75000"/>
                </a:schemeClr>
              </a:solidFill>
              <a:effectLst>
                <a:outerShdw blurRad="38100" dist="38100" dir="2700000" algn="tl">
                  <a:srgbClr val="000000">
                    <a:alpha val="43137"/>
                  </a:srgbClr>
                </a:outerShdw>
              </a:effectLst>
            </a:endParaRPr>
          </a:p>
          <a:p>
            <a:pPr algn="just"/>
            <a:r>
              <a:rPr lang="it-IT" sz="2800" dirty="0">
                <a:solidFill>
                  <a:schemeClr val="accent1">
                    <a:lumMod val="75000"/>
                  </a:schemeClr>
                </a:solidFill>
              </a:rPr>
              <a:t>La soluzione adottata, in linea con quanto l’INL aveva sperimentato in via di prassi amministrativa durante il periodo di </a:t>
            </a:r>
            <a:r>
              <a:rPr lang="it-IT" sz="2800" i="1" dirty="0" err="1">
                <a:solidFill>
                  <a:schemeClr val="accent1">
                    <a:lumMod val="75000"/>
                  </a:schemeClr>
                </a:solidFill>
              </a:rPr>
              <a:t>lockdown</a:t>
            </a:r>
            <a:r>
              <a:rPr lang="it-IT" sz="2800" dirty="0">
                <a:solidFill>
                  <a:schemeClr val="accent1">
                    <a:lumMod val="75000"/>
                  </a:schemeClr>
                </a:solidFill>
              </a:rPr>
              <a:t>, consente a chiunque di essere messo nelle condizioni di rendere al personale ispettivo le dichiarazioni necessarie a verificare la genuinità del consenso, senza obbligare alla presenza fisica in ufficio.</a:t>
            </a:r>
          </a:p>
          <a:p>
            <a:pPr algn="just"/>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9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4832092"/>
          </a:xfrm>
          <a:prstGeom prst="rect">
            <a:avLst/>
          </a:prstGeom>
        </p:spPr>
        <p:txBody>
          <a:bodyPr wrap="square">
            <a:spAutoFit/>
          </a:bodyPr>
          <a:lstStyle/>
          <a:p>
            <a:pPr lvl="0" algn="just"/>
            <a:r>
              <a:rPr lang="it-IT" sz="2800" b="1" dirty="0">
                <a:solidFill>
                  <a:schemeClr val="accent1">
                    <a:lumMod val="75000"/>
                  </a:schemeClr>
                </a:solidFill>
                <a:effectLst>
                  <a:outerShdw blurRad="38100" dist="38100" dir="2700000" algn="tl">
                    <a:srgbClr val="000000">
                      <a:alpha val="43137"/>
                    </a:srgbClr>
                  </a:outerShdw>
                </a:effectLst>
              </a:rPr>
              <a:t>Conciliazioni e vertenze </a:t>
            </a:r>
            <a:r>
              <a:rPr lang="it-IT" sz="2000" dirty="0">
                <a:solidFill>
                  <a:srgbClr val="4472C4">
                    <a:lumMod val="75000"/>
                  </a:srgbClr>
                </a:solidFill>
              </a:rPr>
              <a:t>(12-bis, c. 2, L. n. 120/2020)</a:t>
            </a:r>
          </a:p>
          <a:p>
            <a:pPr algn="just"/>
            <a:endParaRPr lang="it-IT" sz="2800" dirty="0">
              <a:solidFill>
                <a:schemeClr val="accent1">
                  <a:lumMod val="75000"/>
                </a:schemeClr>
              </a:solidFill>
            </a:endParaRPr>
          </a:p>
          <a:p>
            <a:pPr algn="just"/>
            <a:r>
              <a:rPr lang="it-IT" sz="2800" dirty="0">
                <a:solidFill>
                  <a:schemeClr val="accent1">
                    <a:lumMod val="75000"/>
                  </a:schemeClr>
                </a:solidFill>
              </a:rPr>
              <a:t>le procedure digitali e telematiche sono estese anche alle verbalizzazioni delle diverse procedure - di tipo amministrativo, ma anche conciliativo – di competenza dell’INL che richiedono “</a:t>
            </a:r>
            <a:r>
              <a:rPr lang="it-IT" sz="2800" i="1" dirty="0">
                <a:solidFill>
                  <a:schemeClr val="accent1">
                    <a:lumMod val="75000"/>
                  </a:schemeClr>
                </a:solidFill>
              </a:rPr>
              <a:t>la presenza fisica dell’istante</a:t>
            </a:r>
            <a:r>
              <a:rPr lang="it-IT" sz="2800" dirty="0">
                <a:solidFill>
                  <a:schemeClr val="accent1">
                    <a:lumMod val="75000"/>
                  </a:schemeClr>
                </a:solidFill>
              </a:rPr>
              <a:t>” </a:t>
            </a:r>
          </a:p>
          <a:p>
            <a:pPr algn="just"/>
            <a:endParaRPr lang="it-IT" sz="2800" dirty="0">
              <a:solidFill>
                <a:schemeClr val="accent1">
                  <a:lumMod val="75000"/>
                </a:schemeClr>
              </a:solidFill>
            </a:endParaRPr>
          </a:p>
          <a:p>
            <a:pPr algn="just"/>
            <a:r>
              <a:rPr lang="it-IT" sz="2800" dirty="0">
                <a:solidFill>
                  <a:schemeClr val="accent1">
                    <a:lumMod val="75000"/>
                  </a:schemeClr>
                </a:solidFill>
              </a:rPr>
              <a:t>che dovranno comunque essere individuate con apposito decreto direttoriale dal Direttore Generale dell’INL.</a:t>
            </a:r>
          </a:p>
          <a:p>
            <a:pPr algn="just"/>
            <a:endParaRPr lang="it-IT" sz="2800" dirty="0">
              <a:solidFill>
                <a:schemeClr val="accent1">
                  <a:lumMod val="75000"/>
                </a:schemeClr>
              </a:solidFill>
            </a:endParaRPr>
          </a:p>
          <a:p>
            <a:pPr algn="just"/>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3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063496" y="1314187"/>
            <a:ext cx="9564278" cy="3970318"/>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Conciliazioni e vertenze  </a:t>
            </a:r>
            <a:r>
              <a:rPr lang="it-IT" sz="2000" dirty="0">
                <a:solidFill>
                  <a:schemeClr val="accent1">
                    <a:lumMod val="75000"/>
                  </a:schemeClr>
                </a:solidFill>
              </a:rPr>
              <a:t>- segue</a:t>
            </a:r>
          </a:p>
          <a:p>
            <a:pPr algn="just"/>
            <a:endParaRPr lang="it-IT" sz="2800" dirty="0">
              <a:solidFill>
                <a:schemeClr val="accent1">
                  <a:lumMod val="75000"/>
                </a:schemeClr>
              </a:solidFill>
            </a:endParaRPr>
          </a:p>
          <a:p>
            <a:pPr algn="just"/>
            <a:r>
              <a:rPr lang="it-IT" sz="2800" dirty="0">
                <a:solidFill>
                  <a:schemeClr val="accent1">
                    <a:lumMod val="75000"/>
                  </a:schemeClr>
                </a:solidFill>
              </a:rPr>
              <a:t>La norma lascia al Direttore dell’INL la possibilità che anche le conciliazioni monocratiche di cui all’art. 11 del d.lgs. n. 124/2004 e quelle su diffida accertativa di cui all’art. 12 del medesimo decreto possano svolgersi con i richiamati strumenti di comunicazione da remoto, identificando gli interessati o le persone delegate, perfezionando la verbalizzazione con la sottoscrizione del solo funzionario incaricato.</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53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5139869"/>
          </a:xfrm>
          <a:prstGeom prst="rect">
            <a:avLst/>
          </a:prstGeom>
        </p:spPr>
        <p:txBody>
          <a:bodyPr wrap="square">
            <a:spAutoFit/>
          </a:bodyPr>
          <a:lstStyle/>
          <a:p>
            <a:pPr lvl="0" algn="just"/>
            <a:r>
              <a:rPr lang="it-IT" sz="2800" b="1" dirty="0">
                <a:solidFill>
                  <a:schemeClr val="accent1">
                    <a:lumMod val="75000"/>
                  </a:schemeClr>
                </a:solidFill>
                <a:effectLst>
                  <a:outerShdw blurRad="38100" dist="38100" dir="2700000" algn="tl">
                    <a:srgbClr val="000000">
                      <a:alpha val="43137"/>
                    </a:srgbClr>
                  </a:outerShdw>
                </a:effectLst>
              </a:rPr>
              <a:t>Diffida accertativa per crediti patrimoniali </a:t>
            </a:r>
            <a:r>
              <a:rPr lang="it-IT" sz="2000" dirty="0">
                <a:solidFill>
                  <a:srgbClr val="4472C4">
                    <a:lumMod val="75000"/>
                  </a:srgbClr>
                </a:solidFill>
              </a:rPr>
              <a:t>(12-bis, c. 3, lett. A), L. n. 120/2020)</a:t>
            </a:r>
          </a:p>
          <a:p>
            <a:pPr algn="just"/>
            <a:endParaRPr lang="it-IT" sz="2800" b="1" dirty="0">
              <a:solidFill>
                <a:schemeClr val="accent1">
                  <a:lumMod val="75000"/>
                </a:schemeClr>
              </a:solidFill>
              <a:effectLst>
                <a:outerShdw blurRad="38100" dist="38100" dir="2700000" algn="tl">
                  <a:srgbClr val="000000">
                    <a:alpha val="43137"/>
                  </a:srgbClr>
                </a:outerShdw>
              </a:effectLst>
            </a:endParaRPr>
          </a:p>
          <a:p>
            <a:pPr algn="just"/>
            <a:r>
              <a:rPr lang="it-IT" sz="2800" dirty="0">
                <a:solidFill>
                  <a:schemeClr val="accent1">
                    <a:lumMod val="75000"/>
                  </a:schemeClr>
                </a:solidFill>
              </a:rPr>
              <a:t>la diffida accertativa si applica </a:t>
            </a:r>
            <a:r>
              <a:rPr lang="it-IT" sz="2800" b="1" dirty="0">
                <a:solidFill>
                  <a:schemeClr val="accent1">
                    <a:lumMod val="75000"/>
                  </a:schemeClr>
                </a:solidFill>
              </a:rPr>
              <a:t>anche a quanti “</a:t>
            </a:r>
            <a:r>
              <a:rPr lang="it-IT" sz="2800" b="1" i="1" dirty="0">
                <a:solidFill>
                  <a:schemeClr val="accent1">
                    <a:lumMod val="75000"/>
                  </a:schemeClr>
                </a:solidFill>
              </a:rPr>
              <a:t>utilizzano le prestazioni di lavoro</a:t>
            </a:r>
            <a:r>
              <a:rPr lang="it-IT" sz="2800" b="1" dirty="0">
                <a:solidFill>
                  <a:schemeClr val="accent1">
                    <a:lumMod val="75000"/>
                  </a:schemeClr>
                </a:solidFill>
              </a:rPr>
              <a:t>” e non solo al datore di lavoro</a:t>
            </a:r>
            <a:r>
              <a:rPr lang="it-IT" sz="2800" dirty="0">
                <a:solidFill>
                  <a:schemeClr val="accent1">
                    <a:lumMod val="75000"/>
                  </a:schemeClr>
                </a:solidFill>
              </a:rPr>
              <a:t>, chiarendo che gli utilizzatori (comunque qualificati giuridicamente) devono ritenersi “</a:t>
            </a:r>
            <a:r>
              <a:rPr lang="it-IT" sz="2800" b="1" i="1" dirty="0">
                <a:solidFill>
                  <a:schemeClr val="accent1">
                    <a:lumMod val="75000"/>
                  </a:schemeClr>
                </a:solidFill>
              </a:rPr>
              <a:t>solidalmente responsabili dei crediti accertati</a:t>
            </a:r>
            <a:r>
              <a:rPr lang="it-IT" sz="2800" dirty="0">
                <a:solidFill>
                  <a:schemeClr val="accent1">
                    <a:lumMod val="75000"/>
                  </a:schemeClr>
                </a:solidFill>
              </a:rPr>
              <a:t>”.</a:t>
            </a:r>
          </a:p>
          <a:p>
            <a:pPr algn="just"/>
            <a:r>
              <a:rPr lang="it-IT" sz="2800" dirty="0">
                <a:solidFill>
                  <a:schemeClr val="accent1">
                    <a:lumMod val="75000"/>
                  </a:schemeClr>
                </a:solidFill>
              </a:rPr>
              <a:t>La norma novellata prevede ora che la diffida accertativa acquisti immediatamente efficacia di titolo esecutivo se il termine per esperire la conciliazione monocratica (30 giorni dalla notifica della diffida accertativa) sia decorso inutilmente oppure se l’accordo fra le parti non venga raggiunto.</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83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1910281" y="1326380"/>
            <a:ext cx="9778453" cy="4832092"/>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Diffida accertativa per crediti patrimoniali </a:t>
            </a:r>
            <a:r>
              <a:rPr lang="it-IT" sz="2000" dirty="0">
                <a:solidFill>
                  <a:schemeClr val="accent1">
                    <a:lumMod val="75000"/>
                  </a:schemeClr>
                </a:solidFill>
              </a:rPr>
              <a:t>- segue</a:t>
            </a:r>
          </a:p>
          <a:p>
            <a:pPr algn="just"/>
            <a:endParaRPr lang="it-IT" sz="2800" dirty="0">
              <a:solidFill>
                <a:schemeClr val="accent1">
                  <a:lumMod val="75000"/>
                </a:schemeClr>
              </a:solidFill>
            </a:endParaRPr>
          </a:p>
          <a:p>
            <a:pPr marL="457200" indent="-457200" algn="just">
              <a:buFont typeface="Arial" panose="020B0604020202020204" pitchFamily="34" charset="0"/>
              <a:buChar char="•"/>
            </a:pPr>
            <a:r>
              <a:rPr lang="it-IT" sz="2800" dirty="0">
                <a:solidFill>
                  <a:schemeClr val="accent1">
                    <a:lumMod val="75000"/>
                  </a:schemeClr>
                </a:solidFill>
              </a:rPr>
              <a:t>La diffida accertativa acquista efficacia di titolo esecutivo anche in caso di rigetto dell’eventuale ricorso amministrativo</a:t>
            </a:r>
          </a:p>
          <a:p>
            <a:pPr marL="457200" indent="-457200" algn="just">
              <a:buFont typeface="Arial" panose="020B0604020202020204" pitchFamily="34" charset="0"/>
              <a:buChar char="•"/>
            </a:pPr>
            <a:r>
              <a:rPr lang="it-IT" sz="2800" dirty="0">
                <a:solidFill>
                  <a:schemeClr val="accent1">
                    <a:lumMod val="75000"/>
                  </a:schemeClr>
                </a:solidFill>
              </a:rPr>
              <a:t>il lavoratore sulla base di essa potrà comunque adire l’Autorità giudiziaria per la rapida soddisfazione dei crediti accertati.</a:t>
            </a:r>
          </a:p>
          <a:p>
            <a:pPr algn="just"/>
            <a:endParaRPr lang="it-IT" sz="2800" dirty="0">
              <a:solidFill>
                <a:schemeClr val="accent1">
                  <a:lumMod val="75000"/>
                </a:schemeClr>
              </a:solidFill>
            </a:endParaRPr>
          </a:p>
          <a:p>
            <a:pPr algn="just"/>
            <a:r>
              <a:rPr lang="it-IT" sz="2800" dirty="0">
                <a:solidFill>
                  <a:schemeClr val="accent1">
                    <a:lumMod val="75000"/>
                  </a:schemeClr>
                </a:solidFill>
              </a:rPr>
              <a:t>Fino al 14.9.2020 tale efficacia conseguiva da apposito provvedimento di validazione del direttore ITL.</a:t>
            </a:r>
          </a:p>
          <a:p>
            <a:pPr marL="457200" indent="-457200" algn="just">
              <a:buFont typeface="Arial" panose="020B0604020202020204" pitchFamily="34" charset="0"/>
              <a:buChar char="•"/>
            </a:pPr>
            <a:endParaRPr lang="it-IT" sz="2800" dirty="0">
              <a:solidFill>
                <a:schemeClr val="accent1">
                  <a:lumMod val="75000"/>
                </a:schemeClr>
              </a:solidFill>
            </a:endParaRPr>
          </a:p>
          <a:p>
            <a:pPr algn="just"/>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29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5262979"/>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Diffida accertativa – ricorso </a:t>
            </a:r>
          </a:p>
          <a:p>
            <a:pPr algn="just"/>
            <a:endParaRPr lang="it-IT" sz="2800" b="1" dirty="0">
              <a:solidFill>
                <a:schemeClr val="accent1">
                  <a:lumMod val="75000"/>
                </a:schemeClr>
              </a:solidFill>
              <a:effectLst>
                <a:outerShdw blurRad="38100" dist="38100" dir="2700000" algn="tl">
                  <a:srgbClr val="000000">
                    <a:alpha val="43137"/>
                  </a:srgbClr>
                </a:outerShdw>
              </a:effectLst>
            </a:endParaRPr>
          </a:p>
          <a:p>
            <a:pPr algn="just"/>
            <a:r>
              <a:rPr lang="it-IT" sz="2800" dirty="0">
                <a:solidFill>
                  <a:schemeClr val="accent1">
                    <a:lumMod val="75000"/>
                  </a:schemeClr>
                </a:solidFill>
              </a:rPr>
              <a:t>Il datore di lavoro nel termine di 30 giorni dalla notifica della diffida accertativa, </a:t>
            </a:r>
            <a:r>
              <a:rPr lang="it-IT" sz="2800" b="1" dirty="0">
                <a:solidFill>
                  <a:schemeClr val="accent1">
                    <a:lumMod val="75000"/>
                  </a:schemeClr>
                </a:solidFill>
              </a:rPr>
              <a:t>in alternativa alla istanza di conciliazione monocratica</a:t>
            </a:r>
            <a:r>
              <a:rPr lang="it-IT" sz="2800" dirty="0">
                <a:solidFill>
                  <a:schemeClr val="accent1">
                    <a:lumMod val="75000"/>
                  </a:schemeClr>
                </a:solidFill>
              </a:rPr>
              <a:t> può promuovere il ricorso avverso il provvedimento al direttore dell’ITL che ha adottato l’atto.</a:t>
            </a:r>
          </a:p>
          <a:p>
            <a:pPr algn="just"/>
            <a:r>
              <a:rPr lang="it-IT" sz="2800" dirty="0">
                <a:solidFill>
                  <a:schemeClr val="accent1">
                    <a:lumMod val="75000"/>
                  </a:schemeClr>
                </a:solidFill>
              </a:rPr>
              <a:t>Il ricorso deve essere notificato all'ITL competente e al lavoratore interessato. </a:t>
            </a:r>
          </a:p>
          <a:p>
            <a:pPr algn="just"/>
            <a:r>
              <a:rPr lang="it-IT" sz="2800" dirty="0">
                <a:solidFill>
                  <a:schemeClr val="accent1">
                    <a:lumMod val="75000"/>
                  </a:schemeClr>
                </a:solidFill>
              </a:rPr>
              <a:t>Sarà da chiarire se comunque il soggetto destinatario della diffida accertativa ai sensi del novellato art. 12, comma 1, del d.lgs. n. 124/2004, dunque anche l’utilizzatore quale obbligato in solido, possa presentare ricorso. </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0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E5B9E5A6-54F3-4A2B-8D89-C9300F117B48}"/>
              </a:ext>
            </a:extLst>
          </p:cNvPr>
          <p:cNvCxnSpPr>
            <a:cxnSpLocks/>
          </p:cNvCxnSpPr>
          <p:nvPr/>
        </p:nvCxnSpPr>
        <p:spPr>
          <a:xfrm>
            <a:off x="326795" y="6356350"/>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7FBFF032-FC55-46EE-91A9-885A09C02BA7}"/>
              </a:ext>
            </a:extLst>
          </p:cNvPr>
          <p:cNvSpPr txBox="1"/>
          <p:nvPr/>
        </p:nvSpPr>
        <p:spPr>
          <a:xfrm>
            <a:off x="1258777" y="3968831"/>
            <a:ext cx="2700000" cy="1646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Direzione generale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Occupazione, affari sociali e inclusione (EMPL)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Responsabile della politica dell'UE in materia di occupazione, affari sociali, qualifiche, mobilità del lavoro e relativi programmi di finanziamento dell’UE.</a:t>
            </a:r>
            <a:endPar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450E785B-3BC9-4DBB-9C54-A39923A25754}"/>
              </a:ext>
            </a:extLst>
          </p:cNvPr>
          <p:cNvPicPr>
            <a:picLocks noChangeAspect="1"/>
          </p:cNvPicPr>
          <p:nvPr/>
        </p:nvPicPr>
        <p:blipFill>
          <a:blip r:embed="rId3"/>
          <a:stretch>
            <a:fillRect/>
          </a:stretch>
        </p:blipFill>
        <p:spPr>
          <a:xfrm>
            <a:off x="1258777" y="3020230"/>
            <a:ext cx="2990850" cy="985491"/>
          </a:xfrm>
          <a:prstGeom prst="rect">
            <a:avLst/>
          </a:prstGeom>
        </p:spPr>
      </p:pic>
      <p:sp>
        <p:nvSpPr>
          <p:cNvPr id="9" name="CasellaDiTesto 8">
            <a:extLst>
              <a:ext uri="{FF2B5EF4-FFF2-40B4-BE49-F238E27FC236}">
                <a16:creationId xmlns:a16="http://schemas.microsoft.com/office/drawing/2014/main" id="{9095F4EF-6E13-4EAA-864C-6D81D63CCA61}"/>
              </a:ext>
            </a:extLst>
          </p:cNvPr>
          <p:cNvSpPr txBox="1"/>
          <p:nvPr/>
        </p:nvSpPr>
        <p:spPr>
          <a:xfrm>
            <a:off x="7889529" y="3899396"/>
            <a:ext cx="270000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#EU4FairWork </a:t>
            </a:r>
            <a:r>
              <a:rPr kumimoji="0" lang="it-IT" sz="1600" b="1" i="0" u="none" strike="noStrike" kern="1200" cap="none" spc="0" normalizeH="0" baseline="0" noProof="0" dirty="0" err="1">
                <a:ln>
                  <a:noFill/>
                </a:ln>
                <a:solidFill>
                  <a:prstClr val="black"/>
                </a:solidFill>
                <a:effectLst/>
                <a:uLnTx/>
                <a:uFillTx/>
                <a:latin typeface="Calibri" panose="020F0502020204030204"/>
                <a:ea typeface="+mn-ea"/>
                <a:cs typeface="+mn-cs"/>
              </a:rPr>
              <a:t>campaign</a:t>
            </a:r>
            <a:endPar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È una campagna di informazione che ha come focus la sensibilizzazione delle imprese e dei  lavoratori sui benefici del lavoro regolare. </a:t>
            </a:r>
          </a:p>
        </p:txBody>
      </p:sp>
      <p:sp>
        <p:nvSpPr>
          <p:cNvPr id="10" name="CasellaDiTesto 9">
            <a:extLst>
              <a:ext uri="{FF2B5EF4-FFF2-40B4-BE49-F238E27FC236}">
                <a16:creationId xmlns:a16="http://schemas.microsoft.com/office/drawing/2014/main" id="{95AB847B-928D-4D54-BD3F-27A09AEC8FF5}"/>
              </a:ext>
            </a:extLst>
          </p:cNvPr>
          <p:cNvSpPr txBox="1"/>
          <p:nvPr/>
        </p:nvSpPr>
        <p:spPr>
          <a:xfrm>
            <a:off x="4574153" y="3899396"/>
            <a:ext cx="2700000" cy="17697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European Platform </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Tackling Undeclared Work</a:t>
            </a:r>
            <a:endPar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Attraverso la realizzazione del suo programma di lavoro, la piattaforma europea ha l’obiettivo di potenziare e sostenere gli Stati membri nella lotta al lavoro sommerso nelle sue diverse forme.</a:t>
            </a:r>
          </a:p>
        </p:txBody>
      </p:sp>
      <p:sp>
        <p:nvSpPr>
          <p:cNvPr id="13" name="Parentesi quadra aperta 12">
            <a:extLst>
              <a:ext uri="{FF2B5EF4-FFF2-40B4-BE49-F238E27FC236}">
                <a16:creationId xmlns:a16="http://schemas.microsoft.com/office/drawing/2014/main" id="{263D1845-6C8F-488A-8BDB-E012936F2554}"/>
              </a:ext>
            </a:extLst>
          </p:cNvPr>
          <p:cNvSpPr/>
          <p:nvPr/>
        </p:nvSpPr>
        <p:spPr>
          <a:xfrm rot="16200000">
            <a:off x="3843707" y="4143413"/>
            <a:ext cx="561042" cy="3497344"/>
          </a:xfrm>
          <a:prstGeom prst="lef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a:p>
        </p:txBody>
      </p:sp>
      <p:sp>
        <p:nvSpPr>
          <p:cNvPr id="6" name="CasellaDiTesto 5">
            <a:extLst>
              <a:ext uri="{FF2B5EF4-FFF2-40B4-BE49-F238E27FC236}">
                <a16:creationId xmlns:a16="http://schemas.microsoft.com/office/drawing/2014/main" id="{9F2EB369-7608-4BAC-957E-1E09B47977AE}"/>
              </a:ext>
            </a:extLst>
          </p:cNvPr>
          <p:cNvSpPr txBox="1"/>
          <p:nvPr/>
        </p:nvSpPr>
        <p:spPr>
          <a:xfrm>
            <a:off x="2702098" y="5998061"/>
            <a:ext cx="1027522"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t-IT" sz="1400" dirty="0"/>
              <a:t>ha istituito</a:t>
            </a:r>
          </a:p>
        </p:txBody>
      </p:sp>
      <p:sp>
        <p:nvSpPr>
          <p:cNvPr id="14" name="Parentesi quadra aperta 13">
            <a:extLst>
              <a:ext uri="{FF2B5EF4-FFF2-40B4-BE49-F238E27FC236}">
                <a16:creationId xmlns:a16="http://schemas.microsoft.com/office/drawing/2014/main" id="{B5A72FAE-B151-44B6-85DF-D0266437F385}"/>
              </a:ext>
            </a:extLst>
          </p:cNvPr>
          <p:cNvSpPr/>
          <p:nvPr/>
        </p:nvSpPr>
        <p:spPr>
          <a:xfrm rot="16200000">
            <a:off x="7392964" y="4144074"/>
            <a:ext cx="559723" cy="3497344"/>
          </a:xfrm>
          <a:prstGeom prst="lef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FBF2E9B2-0689-4F85-BB62-17D7DB4FCE26}"/>
              </a:ext>
            </a:extLst>
          </p:cNvPr>
          <p:cNvSpPr txBox="1"/>
          <p:nvPr/>
        </p:nvSpPr>
        <p:spPr>
          <a:xfrm>
            <a:off x="6199442" y="5998061"/>
            <a:ext cx="1027522"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t-IT" sz="1400" dirty="0"/>
              <a:t>ha lanciato</a:t>
            </a:r>
          </a:p>
        </p:txBody>
      </p:sp>
      <p:pic>
        <p:nvPicPr>
          <p:cNvPr id="15" name="Immagine 14" descr="Immagine che contiene coltello&#10;&#10;Descrizione generata automaticamente">
            <a:extLst>
              <a:ext uri="{FF2B5EF4-FFF2-40B4-BE49-F238E27FC236}">
                <a16:creationId xmlns:a16="http://schemas.microsoft.com/office/drawing/2014/main" id="{DD430117-37CB-8C4B-A94D-1DB1388CA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153" y="3241139"/>
            <a:ext cx="2652811" cy="650689"/>
          </a:xfrm>
          <a:prstGeom prst="rect">
            <a:avLst/>
          </a:prstGeom>
        </p:spPr>
      </p:pic>
      <p:pic>
        <p:nvPicPr>
          <p:cNvPr id="3074" name="Picture 2">
            <a:extLst>
              <a:ext uri="{FF2B5EF4-FFF2-40B4-BE49-F238E27FC236}">
                <a16:creationId xmlns:a16="http://schemas.microsoft.com/office/drawing/2014/main" id="{030F7A39-9843-CE4E-A935-E00FC0A26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375" y="685391"/>
            <a:ext cx="3872798" cy="25818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8193F56-1F0A-9B40-9D0D-0536C0CD6E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2329" y="685391"/>
            <a:ext cx="4533485" cy="237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25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4401205"/>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Diffida accertativa - procedura del ricorso </a:t>
            </a:r>
          </a:p>
          <a:p>
            <a:pPr algn="just"/>
            <a:endParaRPr lang="it-IT" sz="2800" b="1" dirty="0">
              <a:solidFill>
                <a:schemeClr val="accent1">
                  <a:lumMod val="75000"/>
                </a:schemeClr>
              </a:solidFill>
              <a:effectLst>
                <a:outerShdw blurRad="38100" dist="38100" dir="2700000" algn="tl">
                  <a:srgbClr val="000000">
                    <a:alpha val="43137"/>
                  </a:srgbClr>
                </a:outerShdw>
              </a:effectLst>
            </a:endParaRPr>
          </a:p>
          <a:p>
            <a:pPr marL="457200" indent="-457200" algn="just">
              <a:buFont typeface="Arial" panose="020B0604020202020204" pitchFamily="34" charset="0"/>
              <a:buChar char="•"/>
            </a:pPr>
            <a:r>
              <a:rPr lang="it-IT" sz="2800" dirty="0">
                <a:solidFill>
                  <a:schemeClr val="accent1">
                    <a:lumMod val="75000"/>
                  </a:schemeClr>
                </a:solidFill>
              </a:rPr>
              <a:t>La presentazione del ricorso sospende l'esecutività della diffida accertativa; </a:t>
            </a:r>
          </a:p>
          <a:p>
            <a:pPr marL="457200" indent="-457200" algn="just">
              <a:buFont typeface="Arial" panose="020B0604020202020204" pitchFamily="34" charset="0"/>
              <a:buChar char="•"/>
            </a:pPr>
            <a:r>
              <a:rPr lang="it-IT" sz="2800" dirty="0">
                <a:solidFill>
                  <a:schemeClr val="accent1">
                    <a:lumMod val="75000"/>
                  </a:schemeClr>
                </a:solidFill>
              </a:rPr>
              <a:t>Il direttore dell'ITL deve decidere il ricorso entro 60 giorni, con provvedimento motivato, sulla base della documentazione prodotta dal ricorrente nonché di quella in possesso dell’Ispettorato. </a:t>
            </a:r>
          </a:p>
          <a:p>
            <a:pPr marL="457200" indent="-457200" algn="just">
              <a:buFont typeface="Arial" panose="020B0604020202020204" pitchFamily="34" charset="0"/>
              <a:buChar char="•"/>
            </a:pPr>
            <a:r>
              <a:rPr lang="it-IT" sz="2800" dirty="0">
                <a:solidFill>
                  <a:schemeClr val="accent1">
                    <a:lumMod val="75000"/>
                  </a:schemeClr>
                </a:solidFill>
              </a:rPr>
              <a:t>Decorso inutilmente il termine </a:t>
            </a:r>
            <a:r>
              <a:rPr lang="it-IT" sz="2800" b="1" dirty="0">
                <a:solidFill>
                  <a:schemeClr val="accent1">
                    <a:lumMod val="75000"/>
                  </a:schemeClr>
                </a:solidFill>
              </a:rPr>
              <a:t>il ricorso si intende respinto e si ha silenzio rigetto</a:t>
            </a:r>
            <a:r>
              <a:rPr lang="it-IT" sz="2800" dirty="0">
                <a:solidFill>
                  <a:schemeClr val="accent1">
                    <a:lumMod val="75000"/>
                  </a:schemeClr>
                </a:solidFill>
              </a:rPr>
              <a:t>.</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61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5262979"/>
          </a:xfrm>
          <a:prstGeom prst="rect">
            <a:avLst/>
          </a:prstGeom>
        </p:spPr>
        <p:txBody>
          <a:bodyPr wrap="square">
            <a:spAutoFit/>
          </a:bodyPr>
          <a:lstStyle/>
          <a:p>
            <a:pPr lvl="0" algn="just"/>
            <a:r>
              <a:rPr lang="it-IT" sz="2800" b="1" dirty="0">
                <a:solidFill>
                  <a:schemeClr val="accent1">
                    <a:lumMod val="75000"/>
                  </a:schemeClr>
                </a:solidFill>
                <a:effectLst>
                  <a:outerShdw blurRad="38100" dist="38100" dir="2700000" algn="tl">
                    <a:srgbClr val="000000">
                      <a:alpha val="43137"/>
                    </a:srgbClr>
                  </a:outerShdw>
                </a:effectLst>
              </a:rPr>
              <a:t>Disposizione  </a:t>
            </a:r>
            <a:r>
              <a:rPr lang="it-IT" sz="2000" dirty="0">
                <a:solidFill>
                  <a:srgbClr val="4472C4">
                    <a:lumMod val="75000"/>
                  </a:srgbClr>
                </a:solidFill>
              </a:rPr>
              <a:t>(12-bis, c. 3, lett. b), L. n. 120/2020)</a:t>
            </a:r>
          </a:p>
          <a:p>
            <a:pPr algn="just"/>
            <a:endParaRPr lang="it-IT" sz="2800" b="1" dirty="0">
              <a:solidFill>
                <a:schemeClr val="accent1">
                  <a:lumMod val="75000"/>
                </a:schemeClr>
              </a:solidFill>
              <a:effectLst>
                <a:outerShdw blurRad="38100" dist="38100" dir="2700000" algn="tl">
                  <a:srgbClr val="000000">
                    <a:alpha val="43137"/>
                  </a:srgbClr>
                </a:outerShdw>
              </a:effectLst>
            </a:endParaRPr>
          </a:p>
          <a:p>
            <a:pPr algn="just"/>
            <a:r>
              <a:rPr lang="it-IT" sz="2800" dirty="0">
                <a:solidFill>
                  <a:schemeClr val="accent1">
                    <a:lumMod val="75000"/>
                  </a:schemeClr>
                </a:solidFill>
              </a:rPr>
              <a:t>sostituisce il testo dell’art. 14 del d.lgs. n. 124/2004 riformando il potere di disposizione;</a:t>
            </a:r>
          </a:p>
          <a:p>
            <a:pPr algn="just"/>
            <a:r>
              <a:rPr lang="it-IT" sz="2800" dirty="0">
                <a:solidFill>
                  <a:schemeClr val="accent1">
                    <a:lumMod val="75000"/>
                  </a:schemeClr>
                </a:solidFill>
              </a:rPr>
              <a:t>Il personale ispettivo dell'INL ha la facoltà di adottare nei confronti del datore di lavoro </a:t>
            </a:r>
          </a:p>
          <a:p>
            <a:pPr algn="just"/>
            <a:r>
              <a:rPr lang="it-IT" sz="2800" dirty="0">
                <a:solidFill>
                  <a:schemeClr val="accent1">
                    <a:lumMod val="75000"/>
                  </a:schemeClr>
                </a:solidFill>
              </a:rPr>
              <a:t>la disposizione, </a:t>
            </a:r>
            <a:r>
              <a:rPr lang="it-IT" sz="2800" b="1" dirty="0">
                <a:solidFill>
                  <a:schemeClr val="accent1">
                    <a:lumMod val="75000"/>
                  </a:schemeClr>
                </a:solidFill>
              </a:rPr>
              <a:t>immediatamente esecutiva</a:t>
            </a:r>
            <a:r>
              <a:rPr lang="it-IT" sz="2800" dirty="0">
                <a:solidFill>
                  <a:schemeClr val="accent1">
                    <a:lumMod val="75000"/>
                  </a:schemeClr>
                </a:solidFill>
              </a:rPr>
              <a:t>, </a:t>
            </a:r>
          </a:p>
          <a:p>
            <a:pPr algn="just"/>
            <a:r>
              <a:rPr lang="it-IT" sz="2800" dirty="0">
                <a:solidFill>
                  <a:schemeClr val="accent1">
                    <a:lumMod val="75000"/>
                  </a:schemeClr>
                </a:solidFill>
              </a:rPr>
              <a:t>in tutti i casi in cui le irregolarità rilevate in materia di lavoro e di legislazione sociale non risultano soggette a specifiche sanzioni penali o amministrative. </a:t>
            </a:r>
          </a:p>
          <a:p>
            <a:pPr algn="just"/>
            <a:r>
              <a:rPr lang="it-IT" sz="2800" dirty="0">
                <a:solidFill>
                  <a:schemeClr val="accent1">
                    <a:lumMod val="75000"/>
                  </a:schemeClr>
                </a:solidFill>
              </a:rPr>
              <a:t>Ne deriva che l’ambito applicativo del pur discrezionale potere di disposizione risulta ora privo di incertezze. </a:t>
            </a:r>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9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173224" y="582667"/>
            <a:ext cx="9564278" cy="3970318"/>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Disposizione  - </a:t>
            </a:r>
            <a:r>
              <a:rPr lang="it-IT" sz="2800" dirty="0">
                <a:solidFill>
                  <a:schemeClr val="accent1">
                    <a:lumMod val="75000"/>
                  </a:schemeClr>
                </a:solidFill>
              </a:rPr>
              <a:t>segue</a:t>
            </a:r>
          </a:p>
          <a:p>
            <a:pPr algn="just"/>
            <a:r>
              <a:rPr lang="it-IT" sz="2800" dirty="0">
                <a:solidFill>
                  <a:schemeClr val="accent1">
                    <a:lumMod val="75000"/>
                  </a:schemeClr>
                </a:solidFill>
              </a:rPr>
              <a:t>La circolare n. 24/2004 (sia pure con riferimento al testo previgente) osserva che la disposizione impone al datore di lavoro un obbligo nuovo, il quale specifica quello previsto dalla legge. Nella sfera di operatività della disposizione rientrano tutte le ipotesi in cui la legge non ritiene di applicare sanzioni (penali o amministrative), affidando quindi ai funzionari ispettivi il potere e il compito di applicare il precetto normativo nella situazione concreta.</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93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1811085" y="1696244"/>
            <a:ext cx="9564278" cy="3108543"/>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Disposizione - ricorso</a:t>
            </a:r>
          </a:p>
          <a:p>
            <a:pPr algn="just"/>
            <a:endParaRPr lang="en-US" sz="2800" dirty="0">
              <a:solidFill>
                <a:schemeClr val="accent1">
                  <a:lumMod val="75000"/>
                </a:schemeClr>
              </a:solidFill>
            </a:endParaRPr>
          </a:p>
          <a:p>
            <a:pPr algn="just"/>
            <a:r>
              <a:rPr lang="en-US" sz="2800" dirty="0">
                <a:solidFill>
                  <a:schemeClr val="accent1">
                    <a:lumMod val="75000"/>
                  </a:schemeClr>
                </a:solidFill>
              </a:rPr>
              <a:t>Il </a:t>
            </a:r>
            <a:r>
              <a:rPr lang="en-US" sz="2800" dirty="0" err="1">
                <a:solidFill>
                  <a:schemeClr val="accent1">
                    <a:lumMod val="75000"/>
                  </a:schemeClr>
                </a:solidFill>
              </a:rPr>
              <a:t>destinatario</a:t>
            </a:r>
            <a:r>
              <a:rPr lang="en-US" sz="2800" dirty="0">
                <a:solidFill>
                  <a:schemeClr val="accent1">
                    <a:lumMod val="75000"/>
                  </a:schemeClr>
                </a:solidFill>
              </a:rPr>
              <a:t> </a:t>
            </a:r>
            <a:r>
              <a:rPr lang="en-US" sz="2800" dirty="0" err="1">
                <a:solidFill>
                  <a:schemeClr val="accent1">
                    <a:lumMod val="75000"/>
                  </a:schemeClr>
                </a:solidFill>
              </a:rPr>
              <a:t>può</a:t>
            </a:r>
            <a:r>
              <a:rPr lang="en-US" sz="2800" dirty="0">
                <a:solidFill>
                  <a:schemeClr val="accent1">
                    <a:lumMod val="75000"/>
                  </a:schemeClr>
                </a:solidFill>
              </a:rPr>
              <a:t> fare </a:t>
            </a:r>
            <a:r>
              <a:rPr lang="en-US" sz="2800" dirty="0" err="1">
                <a:solidFill>
                  <a:schemeClr val="accent1">
                    <a:lumMod val="75000"/>
                  </a:schemeClr>
                </a:solidFill>
              </a:rPr>
              <a:t>ricorso</a:t>
            </a:r>
            <a:r>
              <a:rPr lang="en-US" sz="2800" dirty="0">
                <a:solidFill>
                  <a:schemeClr val="accent1">
                    <a:lumMod val="75000"/>
                  </a:schemeClr>
                </a:solidFill>
              </a:rPr>
              <a:t> </a:t>
            </a:r>
            <a:r>
              <a:rPr lang="en-US" sz="2800" dirty="0" err="1">
                <a:solidFill>
                  <a:schemeClr val="accent1">
                    <a:lumMod val="75000"/>
                  </a:schemeClr>
                </a:solidFill>
              </a:rPr>
              <a:t>entro</a:t>
            </a:r>
            <a:r>
              <a:rPr lang="en-US" sz="2800" dirty="0">
                <a:solidFill>
                  <a:schemeClr val="accent1">
                    <a:lumMod val="75000"/>
                  </a:schemeClr>
                </a:solidFill>
              </a:rPr>
              <a:t> 15 </a:t>
            </a:r>
            <a:r>
              <a:rPr lang="en-US" sz="2800" dirty="0" err="1">
                <a:solidFill>
                  <a:schemeClr val="accent1">
                    <a:lumMod val="75000"/>
                  </a:schemeClr>
                </a:solidFill>
              </a:rPr>
              <a:t>giorni</a:t>
            </a:r>
            <a:r>
              <a:rPr lang="en-US" sz="2800" dirty="0">
                <a:solidFill>
                  <a:schemeClr val="accent1">
                    <a:lumMod val="75000"/>
                  </a:schemeClr>
                </a:solidFill>
              </a:rPr>
              <a:t> al </a:t>
            </a:r>
            <a:r>
              <a:rPr lang="en-US" sz="2800" dirty="0" err="1">
                <a:solidFill>
                  <a:schemeClr val="accent1">
                    <a:lumMod val="75000"/>
                  </a:schemeClr>
                </a:solidFill>
              </a:rPr>
              <a:t>direttore</a:t>
            </a:r>
            <a:r>
              <a:rPr lang="en-US" sz="2800" dirty="0">
                <a:solidFill>
                  <a:schemeClr val="accent1">
                    <a:lumMod val="75000"/>
                  </a:schemeClr>
                </a:solidFill>
              </a:rPr>
              <a:t> </a:t>
            </a:r>
            <a:r>
              <a:rPr lang="en-US" sz="2800" dirty="0" err="1">
                <a:solidFill>
                  <a:schemeClr val="accent1">
                    <a:lumMod val="75000"/>
                  </a:schemeClr>
                </a:solidFill>
              </a:rPr>
              <a:t>dell’Ispettorato</a:t>
            </a:r>
            <a:r>
              <a:rPr lang="en-US" sz="2800" dirty="0">
                <a:solidFill>
                  <a:schemeClr val="accent1">
                    <a:lumMod val="75000"/>
                  </a:schemeClr>
                </a:solidFill>
              </a:rPr>
              <a:t> </a:t>
            </a:r>
            <a:r>
              <a:rPr lang="en-US" sz="2800" dirty="0" err="1">
                <a:solidFill>
                  <a:schemeClr val="accent1">
                    <a:lumMod val="75000"/>
                  </a:schemeClr>
                </a:solidFill>
              </a:rPr>
              <a:t>territoriale</a:t>
            </a:r>
            <a:r>
              <a:rPr lang="en-US" sz="2800" dirty="0">
                <a:solidFill>
                  <a:schemeClr val="accent1">
                    <a:lumMod val="75000"/>
                  </a:schemeClr>
                </a:solidFill>
              </a:rPr>
              <a:t> del </a:t>
            </a:r>
            <a:r>
              <a:rPr lang="en-US" sz="2800" dirty="0" err="1">
                <a:solidFill>
                  <a:schemeClr val="accent1">
                    <a:lumMod val="75000"/>
                  </a:schemeClr>
                </a:solidFill>
              </a:rPr>
              <a:t>lavoro</a:t>
            </a:r>
            <a:r>
              <a:rPr lang="en-US" sz="2800" dirty="0">
                <a:solidFill>
                  <a:schemeClr val="accent1">
                    <a:lumMod val="75000"/>
                  </a:schemeClr>
                </a:solidFill>
              </a:rPr>
              <a:t>, </a:t>
            </a:r>
          </a:p>
          <a:p>
            <a:pPr marL="457200" indent="-457200" algn="just">
              <a:buFont typeface="Arial" panose="020B0604020202020204" pitchFamily="34" charset="0"/>
              <a:buChar char="•"/>
            </a:pPr>
            <a:r>
              <a:rPr lang="en-US" sz="2800" dirty="0" err="1">
                <a:solidFill>
                  <a:schemeClr val="accent1">
                    <a:lumMod val="75000"/>
                  </a:schemeClr>
                </a:solidFill>
              </a:rPr>
              <a:t>che</a:t>
            </a:r>
            <a:r>
              <a:rPr lang="en-US" sz="2800" dirty="0">
                <a:solidFill>
                  <a:schemeClr val="accent1">
                    <a:lumMod val="75000"/>
                  </a:schemeClr>
                </a:solidFill>
              </a:rPr>
              <a:t> decide </a:t>
            </a:r>
            <a:r>
              <a:rPr lang="en-US" sz="2800" dirty="0" err="1">
                <a:solidFill>
                  <a:schemeClr val="accent1">
                    <a:lumMod val="75000"/>
                  </a:schemeClr>
                </a:solidFill>
              </a:rPr>
              <a:t>entro</a:t>
            </a:r>
            <a:r>
              <a:rPr lang="en-US" sz="2800" dirty="0">
                <a:solidFill>
                  <a:schemeClr val="accent1">
                    <a:lumMod val="75000"/>
                  </a:schemeClr>
                </a:solidFill>
              </a:rPr>
              <a:t> </a:t>
            </a:r>
            <a:r>
              <a:rPr lang="en-US" sz="2800" dirty="0" err="1">
                <a:solidFill>
                  <a:schemeClr val="accent1">
                    <a:lumMod val="75000"/>
                  </a:schemeClr>
                </a:solidFill>
              </a:rPr>
              <a:t>i</a:t>
            </a:r>
            <a:r>
              <a:rPr lang="en-US" sz="2800" dirty="0">
                <a:solidFill>
                  <a:schemeClr val="accent1">
                    <a:lumMod val="75000"/>
                  </a:schemeClr>
                </a:solidFill>
              </a:rPr>
              <a:t> </a:t>
            </a:r>
            <a:r>
              <a:rPr lang="en-US" sz="2800" dirty="0" err="1">
                <a:solidFill>
                  <a:schemeClr val="accent1">
                    <a:lumMod val="75000"/>
                  </a:schemeClr>
                </a:solidFill>
              </a:rPr>
              <a:t>successivi</a:t>
            </a:r>
            <a:r>
              <a:rPr lang="en-US" sz="2800" dirty="0">
                <a:solidFill>
                  <a:schemeClr val="accent1">
                    <a:lumMod val="75000"/>
                  </a:schemeClr>
                </a:solidFill>
              </a:rPr>
              <a:t> 15 </a:t>
            </a:r>
            <a:r>
              <a:rPr lang="en-US" sz="2800" dirty="0" err="1">
                <a:solidFill>
                  <a:schemeClr val="accent1">
                    <a:lumMod val="75000"/>
                  </a:schemeClr>
                </a:solidFill>
              </a:rPr>
              <a:t>giorni</a:t>
            </a:r>
            <a:r>
              <a:rPr lang="en-US" sz="2800" dirty="0">
                <a:solidFill>
                  <a:schemeClr val="accent1">
                    <a:lumMod val="75000"/>
                  </a:schemeClr>
                </a:solidFill>
              </a:rPr>
              <a:t> </a:t>
            </a:r>
          </a:p>
          <a:p>
            <a:pPr marL="457200" indent="-457200" algn="just">
              <a:buFont typeface="Arial" panose="020B0604020202020204" pitchFamily="34" charset="0"/>
              <a:buChar char="•"/>
            </a:pPr>
            <a:r>
              <a:rPr lang="en-US" sz="2800" dirty="0">
                <a:solidFill>
                  <a:schemeClr val="accent1">
                    <a:lumMod val="75000"/>
                  </a:schemeClr>
                </a:solidFill>
              </a:rPr>
              <a:t>in </a:t>
            </a:r>
            <a:r>
              <a:rPr lang="en-US" sz="2800" dirty="0" err="1">
                <a:solidFill>
                  <a:schemeClr val="accent1">
                    <a:lumMod val="75000"/>
                  </a:schemeClr>
                </a:solidFill>
              </a:rPr>
              <a:t>mancanza</a:t>
            </a:r>
            <a:r>
              <a:rPr lang="en-US" sz="2800" dirty="0">
                <a:solidFill>
                  <a:schemeClr val="accent1">
                    <a:lumMod val="75000"/>
                  </a:schemeClr>
                </a:solidFill>
              </a:rPr>
              <a:t> </a:t>
            </a:r>
            <a:r>
              <a:rPr lang="en-US" sz="2800" dirty="0" err="1">
                <a:solidFill>
                  <a:schemeClr val="accent1">
                    <a:lumMod val="75000"/>
                  </a:schemeClr>
                </a:solidFill>
              </a:rPr>
              <a:t>si</a:t>
            </a:r>
            <a:r>
              <a:rPr lang="en-US" sz="2800" dirty="0">
                <a:solidFill>
                  <a:schemeClr val="accent1">
                    <a:lumMod val="75000"/>
                  </a:schemeClr>
                </a:solidFill>
              </a:rPr>
              <a:t> ha </a:t>
            </a:r>
            <a:r>
              <a:rPr lang="en-US" sz="2800" b="1" dirty="0" err="1">
                <a:solidFill>
                  <a:schemeClr val="accent1">
                    <a:lumMod val="75000"/>
                  </a:schemeClr>
                </a:solidFill>
              </a:rPr>
              <a:t>silenzio</a:t>
            </a:r>
            <a:r>
              <a:rPr lang="en-US" sz="2800" b="1" dirty="0">
                <a:solidFill>
                  <a:schemeClr val="accent1">
                    <a:lumMod val="75000"/>
                  </a:schemeClr>
                </a:solidFill>
              </a:rPr>
              <a:t> </a:t>
            </a:r>
            <a:r>
              <a:rPr lang="en-US" sz="2800" b="1" dirty="0" err="1">
                <a:solidFill>
                  <a:schemeClr val="accent1">
                    <a:lumMod val="75000"/>
                  </a:schemeClr>
                </a:solidFill>
              </a:rPr>
              <a:t>rigetto</a:t>
            </a:r>
            <a:r>
              <a:rPr lang="en-US" sz="2800" b="1" dirty="0">
                <a:solidFill>
                  <a:schemeClr val="accent1">
                    <a:lumMod val="75000"/>
                  </a:schemeClr>
                </a:solidFill>
              </a:rPr>
              <a:t>;</a:t>
            </a:r>
          </a:p>
          <a:p>
            <a:pPr marL="457200" indent="-457200" algn="just">
              <a:buFont typeface="Arial" panose="020B0604020202020204" pitchFamily="34" charset="0"/>
              <a:buChar char="•"/>
            </a:pPr>
            <a:r>
              <a:rPr lang="en-US" sz="2800" dirty="0">
                <a:solidFill>
                  <a:schemeClr val="accent1">
                    <a:lumMod val="75000"/>
                  </a:schemeClr>
                </a:solidFill>
              </a:rPr>
              <a:t>senza </a:t>
            </a:r>
            <a:r>
              <a:rPr lang="en-US" sz="2800" dirty="0" err="1">
                <a:solidFill>
                  <a:schemeClr val="accent1">
                    <a:lumMod val="75000"/>
                  </a:schemeClr>
                </a:solidFill>
              </a:rPr>
              <a:t>sospensione</a:t>
            </a:r>
            <a:r>
              <a:rPr lang="en-US" sz="2800" dirty="0">
                <a:solidFill>
                  <a:schemeClr val="accent1">
                    <a:lumMod val="75000"/>
                  </a:schemeClr>
                </a:solidFill>
              </a:rPr>
              <a:t> </a:t>
            </a:r>
            <a:r>
              <a:rPr lang="en-US" sz="2800" dirty="0" err="1">
                <a:solidFill>
                  <a:schemeClr val="accent1">
                    <a:lumMod val="75000"/>
                  </a:schemeClr>
                </a:solidFill>
              </a:rPr>
              <a:t>dell’esecutività</a:t>
            </a:r>
            <a:r>
              <a:rPr lang="en-US" sz="2800" dirty="0">
                <a:solidFill>
                  <a:schemeClr val="accent1">
                    <a:lumMod val="75000"/>
                  </a:schemeClr>
                </a:solidFill>
              </a:rPr>
              <a:t> </a:t>
            </a:r>
            <a:r>
              <a:rPr lang="en-US" sz="2800" dirty="0" err="1">
                <a:solidFill>
                  <a:schemeClr val="accent1">
                    <a:lumMod val="75000"/>
                  </a:schemeClr>
                </a:solidFill>
              </a:rPr>
              <a:t>della</a:t>
            </a:r>
            <a:r>
              <a:rPr lang="en-US" sz="2800" dirty="0">
                <a:solidFill>
                  <a:schemeClr val="accent1">
                    <a:lumMod val="75000"/>
                  </a:schemeClr>
                </a:solidFill>
              </a:rPr>
              <a:t> </a:t>
            </a:r>
            <a:r>
              <a:rPr lang="en-US" sz="2800" dirty="0" err="1">
                <a:solidFill>
                  <a:schemeClr val="accent1">
                    <a:lumMod val="75000"/>
                  </a:schemeClr>
                </a:solidFill>
              </a:rPr>
              <a:t>disposizione</a:t>
            </a:r>
            <a:r>
              <a:rPr lang="en-US" sz="2800" dirty="0">
                <a:solidFill>
                  <a:schemeClr val="accent1">
                    <a:lumMod val="75000"/>
                  </a:schemeClr>
                </a:solidFill>
              </a:rPr>
              <a:t>.</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68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4401205"/>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Disposizione - sanzione per inosservanza</a:t>
            </a:r>
            <a:endParaRPr lang="it-IT" sz="2800" dirty="0">
              <a:solidFill>
                <a:schemeClr val="accent1">
                  <a:lumMod val="75000"/>
                </a:schemeClr>
              </a:solidFill>
            </a:endParaRPr>
          </a:p>
          <a:p>
            <a:pPr algn="just"/>
            <a:endParaRPr lang="it-IT" sz="2800" dirty="0">
              <a:solidFill>
                <a:schemeClr val="accent1">
                  <a:lumMod val="75000"/>
                </a:schemeClr>
              </a:solidFill>
            </a:endParaRPr>
          </a:p>
          <a:p>
            <a:pPr algn="just"/>
            <a:r>
              <a:rPr lang="it-IT" sz="2800" dirty="0">
                <a:solidFill>
                  <a:schemeClr val="accent1">
                    <a:lumMod val="75000"/>
                  </a:schemeClr>
                </a:solidFill>
              </a:rPr>
              <a:t>l’importo della sanzione amministrativa per l’ipotesi di inottemperanza da parte del datore di lavoro destinatario dell’ordine di adempimento e regolarizzazione, nella misura da 500 a 3.000 euro (fino al 14.9.2020 la sanzione applicabile era quella da 515 ad 2.580 euro). </a:t>
            </a:r>
          </a:p>
          <a:p>
            <a:pPr algn="just"/>
            <a:r>
              <a:rPr lang="it-IT" sz="2800" dirty="0">
                <a:solidFill>
                  <a:schemeClr val="accent1">
                    <a:lumMod val="75000"/>
                  </a:schemeClr>
                </a:solidFill>
              </a:rPr>
              <a:t>Infine, la norma stabilisce che all’illecito non si applica la diffida obbligatoria di cui all’art. 13 del d.lgs. n. 124/2004.</a:t>
            </a:r>
          </a:p>
          <a:p>
            <a:pPr algn="just"/>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19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7C6141A-65BB-4EC6-807D-5A057454F345}"/>
              </a:ext>
            </a:extLst>
          </p:cNvPr>
          <p:cNvSpPr/>
          <p:nvPr/>
        </p:nvSpPr>
        <p:spPr>
          <a:xfrm>
            <a:off x="3519300" y="762163"/>
            <a:ext cx="5153398" cy="584775"/>
          </a:xfrm>
          <a:prstGeom prst="rect">
            <a:avLst/>
          </a:prstGeom>
        </p:spPr>
        <p:txBody>
          <a:bodyPr wrap="none">
            <a:spAutoFit/>
          </a:bodyPr>
          <a:lstStyle/>
          <a:p>
            <a:pPr algn="ctr"/>
            <a:r>
              <a:rPr lang="en-US" sz="3200" b="1" dirty="0">
                <a:solidFill>
                  <a:schemeClr val="accent1">
                    <a:lumMod val="75000"/>
                  </a:schemeClr>
                </a:solidFill>
              </a:rPr>
              <a:t>OBIETTIVI DELLA CAMPAGNA</a:t>
            </a:r>
          </a:p>
        </p:txBody>
      </p:sp>
      <p:sp>
        <p:nvSpPr>
          <p:cNvPr id="5" name="CasellaDiTesto 4">
            <a:extLst>
              <a:ext uri="{FF2B5EF4-FFF2-40B4-BE49-F238E27FC236}">
                <a16:creationId xmlns:a16="http://schemas.microsoft.com/office/drawing/2014/main" id="{0FA5DB3F-C361-43EB-A31D-5F66054EF4AE}"/>
              </a:ext>
            </a:extLst>
          </p:cNvPr>
          <p:cNvSpPr txBox="1"/>
          <p:nvPr/>
        </p:nvSpPr>
        <p:spPr>
          <a:xfrm>
            <a:off x="528088" y="2037264"/>
            <a:ext cx="3420000"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it-IT" dirty="0">
                <a:solidFill>
                  <a:sysClr val="windowText" lastClr="000000"/>
                </a:solidFill>
              </a:rPr>
              <a:t>Sensibilizzare i lavoratori sulla importanza di conoscere i loro diritti e gli effetti negativi di un lavoro non dichiarato.</a:t>
            </a:r>
          </a:p>
        </p:txBody>
      </p:sp>
      <p:sp>
        <p:nvSpPr>
          <p:cNvPr id="8" name="CasellaDiTesto 7">
            <a:extLst>
              <a:ext uri="{FF2B5EF4-FFF2-40B4-BE49-F238E27FC236}">
                <a16:creationId xmlns:a16="http://schemas.microsoft.com/office/drawing/2014/main" id="{2F37C69E-FD2B-4D90-B9C4-8B84ABDA85BB}"/>
              </a:ext>
            </a:extLst>
          </p:cNvPr>
          <p:cNvSpPr txBox="1"/>
          <p:nvPr/>
        </p:nvSpPr>
        <p:spPr>
          <a:xfrm>
            <a:off x="4350668" y="2029783"/>
            <a:ext cx="3420000" cy="310737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just"/>
            <a:r>
              <a:rPr lang="it-IT" dirty="0">
                <a:solidFill>
                  <a:sysClr val="windowText" lastClr="000000"/>
                </a:solidFill>
              </a:rPr>
              <a:t>Sensibilizzare le aziende in merito ai loro obblighi in materia di rapporti di lavoro e alle relative sanzioni in caso di mancato rispetto dei medesimi; ai rischi che possono derivare tutte le volte in cui si utilizzano forme di lavoro non regolare; agli effetti positivi sulla reputazione e il benessere organizzativo delle imprese di adottare forme di lavoro regolare.</a:t>
            </a:r>
          </a:p>
          <a:p>
            <a:pPr algn="just"/>
            <a:endParaRPr lang="it-IT" dirty="0">
              <a:solidFill>
                <a:sysClr val="windowText" lastClr="000000"/>
              </a:solidFill>
            </a:endParaRPr>
          </a:p>
        </p:txBody>
      </p:sp>
      <p:sp>
        <p:nvSpPr>
          <p:cNvPr id="9" name="CasellaDiTesto 8">
            <a:extLst>
              <a:ext uri="{FF2B5EF4-FFF2-40B4-BE49-F238E27FC236}">
                <a16:creationId xmlns:a16="http://schemas.microsoft.com/office/drawing/2014/main" id="{4C6740C0-67ED-43FE-AF59-83B100E84C0C}"/>
              </a:ext>
            </a:extLst>
          </p:cNvPr>
          <p:cNvSpPr txBox="1"/>
          <p:nvPr/>
        </p:nvSpPr>
        <p:spPr>
          <a:xfrm>
            <a:off x="8174221" y="2029785"/>
            <a:ext cx="3420000" cy="120780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just"/>
            <a:r>
              <a:rPr lang="it-IT" dirty="0">
                <a:solidFill>
                  <a:sysClr val="windowText" lastClr="000000"/>
                </a:solidFill>
              </a:rPr>
              <a:t>Sensibilizzare i responsabili politici sulla necessità di intervenire attraverso disposizioni legislative o azioni politiche mirate.</a:t>
            </a:r>
          </a:p>
        </p:txBody>
      </p:sp>
      <p:sp>
        <p:nvSpPr>
          <p:cNvPr id="11" name="CasellaDiTesto 10">
            <a:extLst>
              <a:ext uri="{FF2B5EF4-FFF2-40B4-BE49-F238E27FC236}">
                <a16:creationId xmlns:a16="http://schemas.microsoft.com/office/drawing/2014/main" id="{A7F996A6-65D1-4300-A738-095A658419A9}"/>
              </a:ext>
            </a:extLst>
          </p:cNvPr>
          <p:cNvSpPr txBox="1"/>
          <p:nvPr/>
        </p:nvSpPr>
        <p:spPr>
          <a:xfrm>
            <a:off x="4350668" y="1429739"/>
            <a:ext cx="341999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b="1" dirty="0"/>
              <a:t>VERSO I DATORI DI LAVORO</a:t>
            </a:r>
          </a:p>
        </p:txBody>
      </p:sp>
      <p:sp>
        <p:nvSpPr>
          <p:cNvPr id="12" name="CasellaDiTesto 11">
            <a:extLst>
              <a:ext uri="{FF2B5EF4-FFF2-40B4-BE49-F238E27FC236}">
                <a16:creationId xmlns:a16="http://schemas.microsoft.com/office/drawing/2014/main" id="{82CE90EB-68C7-4E72-AC2B-BD63C9DBF2A8}"/>
              </a:ext>
            </a:extLst>
          </p:cNvPr>
          <p:cNvSpPr txBox="1"/>
          <p:nvPr/>
        </p:nvSpPr>
        <p:spPr>
          <a:xfrm>
            <a:off x="8174221" y="1429739"/>
            <a:ext cx="3419998" cy="408623"/>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b="1" dirty="0"/>
              <a:t>VERSO LA POLITICA</a:t>
            </a:r>
          </a:p>
        </p:txBody>
      </p:sp>
      <p:sp>
        <p:nvSpPr>
          <p:cNvPr id="13" name="CasellaDiTesto 12">
            <a:extLst>
              <a:ext uri="{FF2B5EF4-FFF2-40B4-BE49-F238E27FC236}">
                <a16:creationId xmlns:a16="http://schemas.microsoft.com/office/drawing/2014/main" id="{CCC0D7EE-81F1-4F16-8930-E8A4353D2FCE}"/>
              </a:ext>
            </a:extLst>
          </p:cNvPr>
          <p:cNvSpPr txBox="1"/>
          <p:nvPr/>
        </p:nvSpPr>
        <p:spPr>
          <a:xfrm>
            <a:off x="527116" y="1432009"/>
            <a:ext cx="3419999" cy="40862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it-IT" b="1" dirty="0"/>
              <a:t>VERSO I LAVORATORI</a:t>
            </a:r>
          </a:p>
        </p:txBody>
      </p:sp>
      <p:cxnSp>
        <p:nvCxnSpPr>
          <p:cNvPr id="14" name="Connettore diritto 13">
            <a:extLst>
              <a:ext uri="{FF2B5EF4-FFF2-40B4-BE49-F238E27FC236}">
                <a16:creationId xmlns:a16="http://schemas.microsoft.com/office/drawing/2014/main" id="{34037362-2C4E-4D01-BAEE-D5BC5B0C7E0B}"/>
              </a:ext>
            </a:extLst>
          </p:cNvPr>
          <p:cNvCxnSpPr>
            <a:cxnSpLocks/>
          </p:cNvCxnSpPr>
          <p:nvPr/>
        </p:nvCxnSpPr>
        <p:spPr>
          <a:xfrm>
            <a:off x="326795" y="5745763"/>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AF9C6D12-B034-9341-9AB3-A7A9CBBB7D6B}"/>
              </a:ext>
            </a:extLst>
          </p:cNvPr>
          <p:cNvSpPr/>
          <p:nvPr/>
        </p:nvSpPr>
        <p:spPr>
          <a:xfrm>
            <a:off x="8602035" y="3462179"/>
            <a:ext cx="2992184" cy="2123658"/>
          </a:xfrm>
          <a:prstGeom prst="rect">
            <a:avLst/>
          </a:prstGeom>
        </p:spPr>
        <p:txBody>
          <a:bodyPr wrap="square">
            <a:spAutoFit/>
          </a:bodyPr>
          <a:lstStyle/>
          <a:p>
            <a:r>
              <a:rPr lang="it-IT" sz="3200" b="1" dirty="0">
                <a:solidFill>
                  <a:schemeClr val="accent1">
                    <a:lumMod val="75000"/>
                  </a:schemeClr>
                </a:solidFill>
                <a:latin typeface="Stencil" pitchFamily="82" charset="77"/>
                <a:ea typeface="Palatino" pitchFamily="2" charset="77"/>
                <a:cs typeface="CordiaUPC" panose="020B0304020202020204" pitchFamily="34" charset="-34"/>
              </a:rPr>
              <a:t>GUADAGNA</a:t>
            </a:r>
          </a:p>
          <a:p>
            <a:r>
              <a:rPr lang="it-IT" sz="3200" b="1" dirty="0">
                <a:solidFill>
                  <a:schemeClr val="accent1">
                    <a:lumMod val="75000"/>
                  </a:schemeClr>
                </a:solidFill>
                <a:latin typeface="Stencil" pitchFamily="82" charset="77"/>
                <a:ea typeface="Palatino" pitchFamily="2" charset="77"/>
                <a:cs typeface="CordiaUPC" panose="020B0304020202020204" pitchFamily="34" charset="-34"/>
              </a:rPr>
              <a:t>DICHIARA</a:t>
            </a:r>
          </a:p>
          <a:p>
            <a:r>
              <a:rPr lang="it-IT" sz="3200" b="1" dirty="0">
                <a:solidFill>
                  <a:schemeClr val="accent1">
                    <a:lumMod val="75000"/>
                  </a:schemeClr>
                </a:solidFill>
                <a:latin typeface="Stencil" pitchFamily="82" charset="77"/>
                <a:ea typeface="Palatino" pitchFamily="2" charset="77"/>
                <a:cs typeface="CordiaUPC" panose="020B0304020202020204" pitchFamily="34" charset="-34"/>
              </a:rPr>
              <a:t>BENEFICIA </a:t>
            </a:r>
          </a:p>
          <a:p>
            <a:r>
              <a:rPr lang="it-IT" sz="3600" b="1" dirty="0">
                <a:solidFill>
                  <a:schemeClr val="accent1">
                    <a:lumMod val="75000"/>
                  </a:schemeClr>
                </a:solidFill>
              </a:rPr>
              <a:t>#EU4FairWork</a:t>
            </a:r>
          </a:p>
        </p:txBody>
      </p:sp>
      <p:pic>
        <p:nvPicPr>
          <p:cNvPr id="4098" name="Picture 2">
            <a:extLst>
              <a:ext uri="{FF2B5EF4-FFF2-40B4-BE49-F238E27FC236}">
                <a16:creationId xmlns:a16="http://schemas.microsoft.com/office/drawing/2014/main" id="{E9EE8D40-3BA5-CB46-AC09-B6430C517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81" y="3412216"/>
            <a:ext cx="3222705" cy="196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9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14FF2346-81E0-47B8-A5C7-26E51F67A491}"/>
              </a:ext>
            </a:extLst>
          </p:cNvPr>
          <p:cNvCxnSpPr>
            <a:cxnSpLocks/>
          </p:cNvCxnSpPr>
          <p:nvPr/>
        </p:nvCxnSpPr>
        <p:spPr>
          <a:xfrm>
            <a:off x="326795" y="6356350"/>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D8A605B9-8E5F-EA4A-9293-DFEE428419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16536" y="828351"/>
            <a:ext cx="8433995" cy="5357272"/>
          </a:xfrm>
          <a:prstGeom prst="rect">
            <a:avLst/>
          </a:prstGeom>
          <a:noFill/>
        </p:spPr>
      </p:pic>
      <p:sp>
        <p:nvSpPr>
          <p:cNvPr id="12" name="Rettangolo 11">
            <a:extLst>
              <a:ext uri="{FF2B5EF4-FFF2-40B4-BE49-F238E27FC236}">
                <a16:creationId xmlns:a16="http://schemas.microsoft.com/office/drawing/2014/main" id="{D7CB8999-618C-7248-A0E8-9E1FBC2E8994}"/>
              </a:ext>
            </a:extLst>
          </p:cNvPr>
          <p:cNvSpPr/>
          <p:nvPr/>
        </p:nvSpPr>
        <p:spPr>
          <a:xfrm>
            <a:off x="326795" y="1361700"/>
            <a:ext cx="2889741" cy="954107"/>
          </a:xfrm>
          <a:prstGeom prst="rect">
            <a:avLst/>
          </a:prstGeom>
        </p:spPr>
        <p:txBody>
          <a:bodyPr wrap="square">
            <a:spAutoFit/>
          </a:bodyPr>
          <a:lstStyle/>
          <a:p>
            <a:pPr algn="ctr"/>
            <a:r>
              <a:rPr lang="en-US" sz="2800" dirty="0" err="1">
                <a:solidFill>
                  <a:schemeClr val="accent4">
                    <a:lumMod val="75000"/>
                  </a:schemeClr>
                </a:solidFill>
              </a:rPr>
              <a:t>Organigramma</a:t>
            </a:r>
            <a:r>
              <a:rPr lang="en-US" sz="2800" dirty="0">
                <a:solidFill>
                  <a:schemeClr val="accent4">
                    <a:lumMod val="75000"/>
                  </a:schemeClr>
                </a:solidFill>
              </a:rPr>
              <a:t> centrale</a:t>
            </a:r>
          </a:p>
        </p:txBody>
      </p:sp>
    </p:spTree>
    <p:extLst>
      <p:ext uri="{BB962C8B-B14F-4D97-AF65-F5344CB8AC3E}">
        <p14:creationId xmlns:p14="http://schemas.microsoft.com/office/powerpoint/2010/main" val="12162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DBFB87B8-65DD-3442-B1A7-E3997EAF4053}"/>
              </a:ext>
            </a:extLst>
          </p:cNvPr>
          <p:cNvPicPr/>
          <p:nvPr/>
        </p:nvPicPr>
        <p:blipFill rotWithShape="1">
          <a:blip r:embed="rId2">
            <a:extLst>
              <a:ext uri="{28A0092B-C50C-407E-A947-70E740481C1C}">
                <a14:useLocalDpi xmlns:a14="http://schemas.microsoft.com/office/drawing/2010/main" val="0"/>
              </a:ext>
            </a:extLst>
          </a:blip>
          <a:srcRect b="3087"/>
          <a:stretch/>
        </p:blipFill>
        <p:spPr bwMode="auto">
          <a:xfrm>
            <a:off x="3733524" y="672170"/>
            <a:ext cx="8131680" cy="5731315"/>
          </a:xfrm>
          <a:prstGeom prst="rect">
            <a:avLst/>
          </a:prstGeom>
          <a:noFill/>
        </p:spPr>
      </p:pic>
      <p:sp>
        <p:nvSpPr>
          <p:cNvPr id="4" name="Rettangolo 3">
            <a:extLst>
              <a:ext uri="{FF2B5EF4-FFF2-40B4-BE49-F238E27FC236}">
                <a16:creationId xmlns:a16="http://schemas.microsoft.com/office/drawing/2014/main" id="{8E9BD6E1-B26E-4621-9299-B0195856986F}"/>
              </a:ext>
            </a:extLst>
          </p:cNvPr>
          <p:cNvSpPr/>
          <p:nvPr/>
        </p:nvSpPr>
        <p:spPr>
          <a:xfrm>
            <a:off x="326795" y="1361700"/>
            <a:ext cx="3406729" cy="954107"/>
          </a:xfrm>
          <a:prstGeom prst="rect">
            <a:avLst/>
          </a:prstGeom>
        </p:spPr>
        <p:txBody>
          <a:bodyPr wrap="square">
            <a:spAutoFit/>
          </a:bodyPr>
          <a:lstStyle/>
          <a:p>
            <a:pPr algn="ctr"/>
            <a:r>
              <a:rPr lang="en-US" sz="2800" dirty="0" err="1">
                <a:solidFill>
                  <a:schemeClr val="accent4">
                    <a:lumMod val="75000"/>
                  </a:schemeClr>
                </a:solidFill>
              </a:rPr>
              <a:t>Organigramma</a:t>
            </a:r>
            <a:r>
              <a:rPr lang="en-US" sz="2800" dirty="0">
                <a:solidFill>
                  <a:schemeClr val="accent4">
                    <a:lumMod val="75000"/>
                  </a:schemeClr>
                </a:solidFill>
              </a:rPr>
              <a:t> </a:t>
            </a:r>
            <a:r>
              <a:rPr lang="en-US" sz="2800" dirty="0" err="1">
                <a:solidFill>
                  <a:schemeClr val="accent4">
                    <a:lumMod val="75000"/>
                  </a:schemeClr>
                </a:solidFill>
              </a:rPr>
              <a:t>generale</a:t>
            </a:r>
            <a:endParaRPr lang="en-US" sz="2800" dirty="0">
              <a:solidFill>
                <a:schemeClr val="accent4">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5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5447645"/>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GARANTE DELLA LEGALITÀ DEL LAVORO</a:t>
            </a:r>
          </a:p>
          <a:p>
            <a:pPr algn="just"/>
            <a:r>
              <a:rPr lang="it-IT" sz="2800" dirty="0">
                <a:solidFill>
                  <a:schemeClr val="accent1">
                    <a:lumMod val="75000"/>
                  </a:schemeClr>
                </a:solidFill>
              </a:rPr>
              <a:t>L’INL garantisce importanti servizi collegati al mondo del lavoro: è l’Ente principale al quale chiunque può rivolgersi per la </a:t>
            </a:r>
            <a:r>
              <a:rPr lang="it-IT" sz="2800" i="1" dirty="0">
                <a:solidFill>
                  <a:schemeClr val="accent1">
                    <a:lumMod val="75000"/>
                  </a:schemeClr>
                </a:solidFill>
                <a:effectLst>
                  <a:outerShdw blurRad="38100" dist="38100" dir="2700000" algn="tl">
                    <a:srgbClr val="000000">
                      <a:alpha val="43137"/>
                    </a:srgbClr>
                  </a:outerShdw>
                </a:effectLst>
              </a:rPr>
              <a:t>tutela dei propri diritti in materia di lavoro</a:t>
            </a:r>
            <a:r>
              <a:rPr lang="it-IT" sz="2800" dirty="0">
                <a:solidFill>
                  <a:schemeClr val="accent1">
                    <a:lumMod val="75000"/>
                  </a:schemeClr>
                </a:solidFill>
              </a:rPr>
              <a:t>.</a:t>
            </a:r>
          </a:p>
          <a:p>
            <a:pPr algn="just"/>
            <a:endParaRPr lang="it-IT" sz="2000" dirty="0">
              <a:solidFill>
                <a:schemeClr val="accent1">
                  <a:lumMod val="75000"/>
                </a:schemeClr>
              </a:solidFill>
            </a:endParaRPr>
          </a:p>
          <a:p>
            <a:pPr algn="just"/>
            <a:r>
              <a:rPr lang="it-IT" sz="2800" dirty="0">
                <a:solidFill>
                  <a:schemeClr val="accent1">
                    <a:lumMod val="75000"/>
                  </a:schemeClr>
                </a:solidFill>
              </a:rPr>
              <a:t>Esercita e pianifica la </a:t>
            </a:r>
            <a:r>
              <a:rPr lang="it-IT" sz="2800" b="1" dirty="0">
                <a:solidFill>
                  <a:schemeClr val="accent1">
                    <a:lumMod val="75000"/>
                  </a:schemeClr>
                </a:solidFill>
                <a:effectLst>
                  <a:outerShdw blurRad="38100" dist="38100" dir="2700000" algn="tl">
                    <a:srgbClr val="000000">
                      <a:alpha val="43137"/>
                    </a:srgbClr>
                  </a:outerShdw>
                </a:effectLst>
              </a:rPr>
              <a:t>VIGILANZA</a:t>
            </a:r>
            <a:r>
              <a:rPr lang="it-IT" sz="2800" dirty="0">
                <a:solidFill>
                  <a:schemeClr val="accent1">
                    <a:lumMod val="75000"/>
                  </a:schemeClr>
                </a:solidFill>
              </a:rPr>
              <a:t> sul rispetto della normativa in materia di lavoro e assicurazioni sociali obbligatorie, coordinandosi con le ASL, per le tematiche che riguardano la salute e sicurezza nei luoghi di lavoro. </a:t>
            </a:r>
          </a:p>
          <a:p>
            <a:pPr algn="just"/>
            <a:endParaRPr lang="it-IT" sz="2000" dirty="0">
              <a:solidFill>
                <a:schemeClr val="accent1">
                  <a:lumMod val="75000"/>
                </a:schemeClr>
              </a:solidFill>
            </a:endParaRPr>
          </a:p>
          <a:p>
            <a:pPr algn="just"/>
            <a:r>
              <a:rPr lang="it-IT" sz="2800" dirty="0">
                <a:solidFill>
                  <a:schemeClr val="accent1">
                    <a:lumMod val="75000"/>
                  </a:schemeClr>
                </a:solidFill>
              </a:rPr>
              <a:t>Costituisce il punto di riferimento per </a:t>
            </a:r>
            <a:r>
              <a:rPr lang="it-IT" sz="2800" b="1" dirty="0">
                <a:solidFill>
                  <a:schemeClr val="accent1">
                    <a:lumMod val="75000"/>
                  </a:schemeClr>
                </a:solidFill>
                <a:effectLst>
                  <a:outerShdw blurRad="38100" dist="38100" dir="2700000" algn="tl">
                    <a:srgbClr val="000000">
                      <a:alpha val="43137"/>
                    </a:srgbClr>
                  </a:outerShdw>
                </a:effectLst>
              </a:rPr>
              <a:t>INFORMAZIONE</a:t>
            </a:r>
            <a:r>
              <a:rPr lang="it-IT" sz="2800" dirty="0">
                <a:solidFill>
                  <a:schemeClr val="accent1">
                    <a:lumMod val="75000"/>
                  </a:schemeClr>
                </a:solidFill>
              </a:rPr>
              <a:t>, </a:t>
            </a:r>
            <a:r>
              <a:rPr lang="it-IT" sz="2800" b="1" dirty="0">
                <a:solidFill>
                  <a:schemeClr val="accent1">
                    <a:lumMod val="75000"/>
                  </a:schemeClr>
                </a:solidFill>
                <a:effectLst>
                  <a:outerShdw blurRad="38100" dist="38100" dir="2700000" algn="tl">
                    <a:srgbClr val="000000">
                      <a:alpha val="43137"/>
                    </a:srgbClr>
                  </a:outerShdw>
                </a:effectLst>
              </a:rPr>
              <a:t>INTERPRETAZIONE</a:t>
            </a:r>
            <a:r>
              <a:rPr lang="it-IT" sz="2800" dirty="0">
                <a:solidFill>
                  <a:schemeClr val="accent1">
                    <a:lumMod val="75000"/>
                  </a:schemeClr>
                </a:solidFill>
              </a:rPr>
              <a:t> e </a:t>
            </a:r>
            <a:r>
              <a:rPr lang="it-IT" sz="2800" b="1" dirty="0">
                <a:solidFill>
                  <a:schemeClr val="accent1">
                    <a:lumMod val="75000"/>
                  </a:schemeClr>
                </a:solidFill>
                <a:effectLst>
                  <a:outerShdw blurRad="38100" dist="38100" dir="2700000" algn="tl">
                    <a:srgbClr val="000000">
                      <a:alpha val="43137"/>
                    </a:srgbClr>
                  </a:outerShdw>
                </a:effectLst>
              </a:rPr>
              <a:t>APPLICAZIONE</a:t>
            </a:r>
            <a:r>
              <a:rPr lang="it-IT" sz="2800" dirty="0">
                <a:solidFill>
                  <a:schemeClr val="accent1">
                    <a:lumMod val="75000"/>
                  </a:schemeClr>
                </a:solidFill>
              </a:rPr>
              <a:t> della normativa in materia di lavoro e previdenza sociale. </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33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209800" y="692395"/>
            <a:ext cx="9564278" cy="5262979"/>
          </a:xfrm>
          <a:prstGeom prst="rect">
            <a:avLst/>
          </a:prstGeom>
        </p:spPr>
        <p:txBody>
          <a:bodyPr wrap="square">
            <a:spAutoFit/>
          </a:bodyPr>
          <a:lstStyle/>
          <a:p>
            <a:pPr algn="just"/>
            <a:r>
              <a:rPr lang="it-IT" sz="2800" b="1" dirty="0">
                <a:solidFill>
                  <a:schemeClr val="accent1">
                    <a:lumMod val="75000"/>
                  </a:schemeClr>
                </a:solidFill>
                <a:effectLst>
                  <a:outerShdw blurRad="38100" dist="38100" dir="2700000" algn="tl">
                    <a:srgbClr val="000000">
                      <a:alpha val="43137"/>
                    </a:srgbClr>
                  </a:outerShdw>
                </a:effectLst>
              </a:rPr>
              <a:t>GARANTE DELLA LEGALITÀ DEL LAVORO – segue </a:t>
            </a:r>
          </a:p>
          <a:p>
            <a:pPr algn="just"/>
            <a:r>
              <a:rPr lang="it-IT" sz="2800" dirty="0">
                <a:solidFill>
                  <a:schemeClr val="accent1">
                    <a:lumMod val="75000"/>
                  </a:schemeClr>
                </a:solidFill>
              </a:rPr>
              <a:t>Per assicurare una maggiore tutela dei diritti dei lavoratori, che si trovano in particolari situazioni, rilascia </a:t>
            </a:r>
            <a:r>
              <a:rPr lang="it-IT" sz="2800" b="1" dirty="0">
                <a:solidFill>
                  <a:schemeClr val="accent1">
                    <a:lumMod val="75000"/>
                  </a:schemeClr>
                </a:solidFill>
                <a:effectLst>
                  <a:outerShdw blurRad="38100" dist="38100" dir="2700000" algn="tl">
                    <a:srgbClr val="000000">
                      <a:alpha val="43137"/>
                    </a:srgbClr>
                  </a:outerShdw>
                </a:effectLst>
              </a:rPr>
              <a:t>AUTORIZZAZIONI</a:t>
            </a:r>
            <a:r>
              <a:rPr lang="it-IT" sz="2800" dirty="0">
                <a:solidFill>
                  <a:schemeClr val="accent1">
                    <a:lumMod val="75000"/>
                  </a:schemeClr>
                </a:solidFill>
              </a:rPr>
              <a:t>, </a:t>
            </a:r>
            <a:r>
              <a:rPr lang="it-IT" sz="2800" b="1" dirty="0">
                <a:solidFill>
                  <a:schemeClr val="accent1">
                    <a:lumMod val="75000"/>
                  </a:schemeClr>
                </a:solidFill>
                <a:effectLst>
                  <a:outerShdw blurRad="38100" dist="38100" dir="2700000" algn="tl">
                    <a:srgbClr val="000000">
                      <a:alpha val="43137"/>
                    </a:srgbClr>
                  </a:outerShdw>
                </a:effectLst>
              </a:rPr>
              <a:t>ABILITAZIONI</a:t>
            </a:r>
            <a:r>
              <a:rPr lang="it-IT" sz="2800" dirty="0">
                <a:solidFill>
                  <a:schemeClr val="accent1">
                    <a:lumMod val="75000"/>
                  </a:schemeClr>
                </a:solidFill>
              </a:rPr>
              <a:t> e </a:t>
            </a:r>
            <a:r>
              <a:rPr lang="it-IT" sz="2800" b="1" dirty="0">
                <a:solidFill>
                  <a:schemeClr val="accent1">
                    <a:lumMod val="75000"/>
                  </a:schemeClr>
                </a:solidFill>
                <a:effectLst>
                  <a:outerShdw blurRad="38100" dist="38100" dir="2700000" algn="tl">
                    <a:srgbClr val="000000">
                      <a:alpha val="43137"/>
                    </a:srgbClr>
                  </a:outerShdw>
                </a:effectLst>
              </a:rPr>
              <a:t>CERTIFICAZIONI</a:t>
            </a:r>
            <a:r>
              <a:rPr lang="it-IT" sz="2800" dirty="0">
                <a:solidFill>
                  <a:schemeClr val="accent1">
                    <a:lumMod val="75000"/>
                  </a:schemeClr>
                </a:solidFill>
              </a:rPr>
              <a:t>.</a:t>
            </a:r>
          </a:p>
          <a:p>
            <a:pPr algn="just"/>
            <a:endParaRPr lang="it-IT" sz="2800" dirty="0">
              <a:solidFill>
                <a:schemeClr val="accent1">
                  <a:lumMod val="75000"/>
                </a:schemeClr>
              </a:solidFill>
            </a:endParaRPr>
          </a:p>
          <a:p>
            <a:pPr algn="just"/>
            <a:r>
              <a:rPr lang="it-IT" sz="2800" dirty="0">
                <a:solidFill>
                  <a:schemeClr val="accent1">
                    <a:lumMod val="75000"/>
                  </a:schemeClr>
                </a:solidFill>
              </a:rPr>
              <a:t>Svolge anche diverse </a:t>
            </a:r>
            <a:r>
              <a:rPr lang="it-IT" sz="2800" b="1" dirty="0">
                <a:solidFill>
                  <a:schemeClr val="accent1">
                    <a:lumMod val="75000"/>
                  </a:schemeClr>
                </a:solidFill>
                <a:effectLst>
                  <a:outerShdw blurRad="38100" dist="38100" dir="2700000" algn="tl">
                    <a:srgbClr val="000000">
                      <a:alpha val="43137"/>
                    </a:srgbClr>
                  </a:outerShdw>
                </a:effectLst>
              </a:rPr>
              <a:t>PROCEDURE CONCILIATIVE </a:t>
            </a:r>
            <a:r>
              <a:rPr lang="it-IT" sz="2800" dirty="0">
                <a:solidFill>
                  <a:schemeClr val="accent1">
                    <a:lumMod val="75000"/>
                  </a:schemeClr>
                </a:solidFill>
              </a:rPr>
              <a:t>finalizzate alla risoluzione delle controversie tra dipendenti e datori di lavoro oltre che ad agevolare le stesse relazioni sindacali.</a:t>
            </a:r>
          </a:p>
          <a:p>
            <a:pPr algn="just"/>
            <a:endParaRPr lang="it-IT" sz="2800" dirty="0">
              <a:solidFill>
                <a:schemeClr val="accent1">
                  <a:lumMod val="75000"/>
                </a:schemeClr>
              </a:solidFill>
            </a:endParaRPr>
          </a:p>
          <a:p>
            <a:pPr algn="just"/>
            <a:r>
              <a:rPr lang="it-IT" sz="2800" dirty="0">
                <a:solidFill>
                  <a:schemeClr val="accent1">
                    <a:lumMod val="75000"/>
                  </a:schemeClr>
                </a:solidFill>
              </a:rPr>
              <a:t>Per tutto questo si rende </a:t>
            </a:r>
            <a:r>
              <a:rPr lang="it-IT" sz="2800" b="1" dirty="0">
                <a:solidFill>
                  <a:schemeClr val="accent1">
                    <a:lumMod val="75000"/>
                  </a:schemeClr>
                </a:solidFill>
                <a:effectLst>
                  <a:outerShdw blurRad="38100" dist="38100" dir="2700000" algn="tl">
                    <a:srgbClr val="000000">
                      <a:alpha val="43137"/>
                    </a:srgbClr>
                  </a:outerShdw>
                </a:effectLst>
              </a:rPr>
              <a:t>garante della legalità del lavoro</a:t>
            </a:r>
            <a:r>
              <a:rPr lang="it-IT" sz="2800" dirty="0">
                <a:solidFill>
                  <a:schemeClr val="accent1">
                    <a:lumMod val="75000"/>
                  </a:schemeClr>
                </a:solidFill>
              </a:rPr>
              <a:t>, difendendo aziende regolari dalla concorrenza sleale di quelle irregolari.</a:t>
            </a: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0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9CBABC61-77BF-E84D-89F7-357D15873107}"/>
              </a:ext>
            </a:extLst>
          </p:cNvPr>
          <p:cNvSpPr/>
          <p:nvPr/>
        </p:nvSpPr>
        <p:spPr>
          <a:xfrm>
            <a:off x="5562600" y="5886450"/>
            <a:ext cx="1333500" cy="4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812701CD-5DAD-5349-9EBC-BE427ED7AEF6}"/>
              </a:ext>
            </a:extLst>
          </p:cNvPr>
          <p:cNvSpPr/>
          <p:nvPr/>
        </p:nvSpPr>
        <p:spPr>
          <a:xfrm>
            <a:off x="10201274" y="5803415"/>
            <a:ext cx="1219201" cy="5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943EA42-51A9-46C4-BD79-C53DD514B303}"/>
              </a:ext>
            </a:extLst>
          </p:cNvPr>
          <p:cNvSpPr/>
          <p:nvPr/>
        </p:nvSpPr>
        <p:spPr>
          <a:xfrm>
            <a:off x="3915120" y="1434240"/>
            <a:ext cx="6517715" cy="4555093"/>
          </a:xfrm>
          <a:prstGeom prst="rect">
            <a:avLst/>
          </a:prstGeom>
        </p:spPr>
        <p:txBody>
          <a:bodyPr wrap="square">
            <a:spAutoFit/>
          </a:bodyPr>
          <a:lstStyle/>
          <a:p>
            <a:pPr algn="ctr"/>
            <a:r>
              <a:rPr lang="it-IT" sz="4400" b="1" dirty="0" err="1">
                <a:solidFill>
                  <a:schemeClr val="accent1">
                    <a:lumMod val="75000"/>
                  </a:schemeClr>
                </a:solidFill>
              </a:rPr>
              <a:t>Campaign</a:t>
            </a:r>
            <a:r>
              <a:rPr lang="it-IT" sz="4400" b="1" dirty="0">
                <a:solidFill>
                  <a:schemeClr val="accent1">
                    <a:lumMod val="75000"/>
                  </a:schemeClr>
                </a:solidFill>
              </a:rPr>
              <a:t> #EU4FairWork</a:t>
            </a:r>
          </a:p>
          <a:p>
            <a:pPr algn="ctr"/>
            <a:r>
              <a:rPr lang="it-IT" sz="2400" b="1" i="1" dirty="0">
                <a:solidFill>
                  <a:schemeClr val="accent1">
                    <a:lumMod val="75000"/>
                  </a:schemeClr>
                </a:solidFill>
              </a:rPr>
              <a:t>Week of Action 21-25 </a:t>
            </a:r>
            <a:r>
              <a:rPr lang="it-IT" sz="2400" b="1" i="1" dirty="0" err="1">
                <a:solidFill>
                  <a:schemeClr val="accent1">
                    <a:lumMod val="75000"/>
                  </a:schemeClr>
                </a:solidFill>
              </a:rPr>
              <a:t>September</a:t>
            </a:r>
            <a:endParaRPr lang="it-IT" sz="2400" b="1" i="1" dirty="0">
              <a:solidFill>
                <a:schemeClr val="accent1">
                  <a:lumMod val="75000"/>
                </a:schemeClr>
              </a:solidFill>
            </a:endParaRPr>
          </a:p>
          <a:p>
            <a:pPr algn="ctr"/>
            <a:endParaRPr lang="it-IT" b="1" i="1" dirty="0">
              <a:solidFill>
                <a:schemeClr val="accent1">
                  <a:lumMod val="75000"/>
                </a:schemeClr>
              </a:solidFill>
            </a:endParaRPr>
          </a:p>
          <a:p>
            <a:pPr algn="ctr"/>
            <a:endParaRPr lang="it-IT" b="1" i="1" dirty="0">
              <a:solidFill>
                <a:schemeClr val="accent1">
                  <a:lumMod val="75000"/>
                </a:schemeClr>
              </a:solidFill>
            </a:endParaRPr>
          </a:p>
          <a:p>
            <a:pPr algn="ctr"/>
            <a:endParaRPr lang="it-IT" b="1" i="1" dirty="0">
              <a:solidFill>
                <a:schemeClr val="accent1">
                  <a:lumMod val="75000"/>
                </a:schemeClr>
              </a:solidFill>
            </a:endParaRPr>
          </a:p>
          <a:p>
            <a:pPr algn="ctr"/>
            <a:r>
              <a:rPr lang="it-IT" sz="4000" b="1" i="1" dirty="0">
                <a:solidFill>
                  <a:srgbClr val="FF0000"/>
                </a:solidFill>
              </a:rPr>
              <a:t>DECRETO SEMPLIFICAZIONI</a:t>
            </a:r>
          </a:p>
          <a:p>
            <a:pPr algn="ctr"/>
            <a:r>
              <a:rPr lang="it-IT" sz="3200" b="1" i="1" dirty="0" err="1">
                <a:solidFill>
                  <a:schemeClr val="accent1">
                    <a:lumMod val="75000"/>
                  </a:schemeClr>
                </a:solidFill>
              </a:rPr>
              <a:t>d.l.</a:t>
            </a:r>
            <a:r>
              <a:rPr lang="it-IT" sz="3200" b="1" i="1" dirty="0">
                <a:solidFill>
                  <a:schemeClr val="accent1">
                    <a:lumMod val="75000"/>
                  </a:schemeClr>
                </a:solidFill>
              </a:rPr>
              <a:t> n. 76/2020 </a:t>
            </a:r>
          </a:p>
          <a:p>
            <a:pPr algn="ctr"/>
            <a:r>
              <a:rPr lang="it-IT" sz="3200" b="1" i="1" dirty="0">
                <a:solidFill>
                  <a:schemeClr val="accent1">
                    <a:lumMod val="75000"/>
                  </a:schemeClr>
                </a:solidFill>
              </a:rPr>
              <a:t>convertito in</a:t>
            </a:r>
          </a:p>
          <a:p>
            <a:pPr algn="ctr"/>
            <a:r>
              <a:rPr lang="it-IT" sz="3200" b="1" i="1" dirty="0">
                <a:solidFill>
                  <a:schemeClr val="accent1">
                    <a:lumMod val="75000"/>
                  </a:schemeClr>
                </a:solidFill>
              </a:rPr>
              <a:t>legge n. 120/2020</a:t>
            </a:r>
          </a:p>
          <a:p>
            <a:pPr algn="ctr"/>
            <a:r>
              <a:rPr lang="it-IT" sz="3200" b="1" i="1" dirty="0">
                <a:solidFill>
                  <a:schemeClr val="accent1">
                    <a:lumMod val="75000"/>
                  </a:schemeClr>
                </a:solidFill>
              </a:rPr>
              <a:t>in vigore dal 15 settembre 2020</a:t>
            </a:r>
          </a:p>
        </p:txBody>
      </p:sp>
      <p:pic>
        <p:nvPicPr>
          <p:cNvPr id="10" name="Picture 2">
            <a:extLst>
              <a:ext uri="{FF2B5EF4-FFF2-40B4-BE49-F238E27FC236}">
                <a16:creationId xmlns:a16="http://schemas.microsoft.com/office/drawing/2014/main" id="{B928AC64-DA0A-4FDF-9703-6460A77DC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95" y="3800530"/>
            <a:ext cx="3558609" cy="23724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8ECB40B7-ED1B-4BFD-9FD9-E4019E6C6C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77" r="12037"/>
          <a:stretch/>
        </p:blipFill>
        <p:spPr bwMode="auto">
          <a:xfrm>
            <a:off x="297078" y="1407033"/>
            <a:ext cx="3588325" cy="241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9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BD6E1-B26E-4621-9299-B0195856986F}"/>
              </a:ext>
            </a:extLst>
          </p:cNvPr>
          <p:cNvSpPr/>
          <p:nvPr/>
        </p:nvSpPr>
        <p:spPr>
          <a:xfrm>
            <a:off x="2100072" y="1402926"/>
            <a:ext cx="9564278" cy="3539430"/>
          </a:xfrm>
          <a:prstGeom prst="rect">
            <a:avLst/>
          </a:prstGeom>
        </p:spPr>
        <p:txBody>
          <a:bodyPr wrap="square">
            <a:spAutoFit/>
          </a:bodyPr>
          <a:lstStyle/>
          <a:p>
            <a:pPr algn="just"/>
            <a:r>
              <a:rPr lang="it-IT" sz="2800" dirty="0">
                <a:solidFill>
                  <a:schemeClr val="accent1">
                    <a:lumMod val="75000"/>
                  </a:schemeClr>
                </a:solidFill>
              </a:rPr>
              <a:t>Per quanto riguarda l’attività dell’INL, l’aspetto più rilevante del nuovo Decreto c.d. «Semplificazioni» (</a:t>
            </a:r>
            <a:r>
              <a:rPr lang="it-IT" sz="2800" dirty="0" err="1">
                <a:solidFill>
                  <a:schemeClr val="accent1">
                    <a:lumMod val="75000"/>
                  </a:schemeClr>
                </a:solidFill>
              </a:rPr>
              <a:t>d.l.</a:t>
            </a:r>
            <a:r>
              <a:rPr lang="it-IT" sz="2800" dirty="0">
                <a:solidFill>
                  <a:schemeClr val="accent1">
                    <a:lumMod val="75000"/>
                  </a:schemeClr>
                </a:solidFill>
              </a:rPr>
              <a:t> n. 76/2020, convertito dalla legge n. 120/2020) è costituito dall’art. 12-bis, che introduce notevoli semplificazioni operative per le imprese, per i professionisti (consulenti del lavoro, commercialisti economisti del lavoro) e per le associazioni di categoria (centri servizi) che fungono da intermediari, per quanto attiene alle procedure amministrative e ai contenziosi ispettivi.</a:t>
            </a:r>
            <a:endParaRPr lang="en-US" sz="2800" dirty="0">
              <a:solidFill>
                <a:schemeClr val="accent1">
                  <a:lumMod val="75000"/>
                </a:schemeClr>
              </a:solidFill>
            </a:endParaRPr>
          </a:p>
        </p:txBody>
      </p:sp>
      <p:cxnSp>
        <p:nvCxnSpPr>
          <p:cNvPr id="9" name="Connettore diritto 8">
            <a:extLst>
              <a:ext uri="{FF2B5EF4-FFF2-40B4-BE49-F238E27FC236}">
                <a16:creationId xmlns:a16="http://schemas.microsoft.com/office/drawing/2014/main" id="{A6270DDE-C911-46C5-8B42-1A5FE9253080}"/>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236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lo presentazione" id="{E1435797-598D-40E4-AD04-6BD5E82947A3}" vid="{363A4E7D-B4AB-4F6C-9569-229776D1C57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3D26AAC9EC8DD489F156DBF712E0108" ma:contentTypeVersion="1" ma:contentTypeDescription="Creare un nuovo documento." ma:contentTypeScope="" ma:versionID="8df303a3d3af0579791212690bac6c91">
  <xsd:schema xmlns:xsd="http://www.w3.org/2001/XMLSchema" xmlns:xs="http://www.w3.org/2001/XMLSchema" xmlns:p="http://schemas.microsoft.com/office/2006/metadata/properties" xmlns:ns1="http://schemas.microsoft.com/sharepoint/v3" targetNamespace="http://schemas.microsoft.com/office/2006/metadata/properties" ma:root="true" ma:fieldsID="c668263a8a535a1e6ae14b8e04a80ef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Data inizio pianificazione è una colonna del sito creata dalla funzionalità Pianificazione e usata per specificare la data e l'ora in cui la pagina apparirà per la prima volta ai visitatori del sito." ma:hidden="true" ma:internalName="PublishingStartDate">
      <xsd:simpleType>
        <xsd:restriction base="dms:Unknown"/>
      </xsd:simpleType>
    </xsd:element>
    <xsd:element name="PublishingExpirationDate" ma:index="9" nillable="true" ma:displayName="Data fine pianificazione" ma:description="Data fine pianificazione è una colonna del sito creata dalla funzionalità Pubblicazione e usata per specificare la data e l'ora in cui la pagina non apparirà più ai visitatori del sit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030EF-21FD-4957-88FA-896EB36757D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63E048AF-83DF-4514-B7C0-13474AD70EA6}">
  <ds:schemaRefs>
    <ds:schemaRef ds:uri="http://schemas.microsoft.com/sharepoint/v3/contenttype/forms"/>
  </ds:schemaRefs>
</ds:datastoreItem>
</file>

<file path=customXml/itemProps3.xml><?xml version="1.0" encoding="utf-8"?>
<ds:datastoreItem xmlns:ds="http://schemas.openxmlformats.org/officeDocument/2006/customXml" ds:itemID="{F3999F11-30D6-4C30-9FBD-BF51C0EE9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Modello presentazione INL</Template>
  <TotalTime>0</TotalTime>
  <Words>1657</Words>
  <Application>Microsoft Office PowerPoint</Application>
  <PresentationFormat>Widescreen</PresentationFormat>
  <Paragraphs>123</Paragraphs>
  <Slides>24</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Stencil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Cimarelli Maurizio</dc:creator>
  <cp:lastModifiedBy>Francesca Olivero</cp:lastModifiedBy>
  <cp:revision>117</cp:revision>
  <dcterms:created xsi:type="dcterms:W3CDTF">2020-02-24T08:34:55Z</dcterms:created>
  <dcterms:modified xsi:type="dcterms:W3CDTF">2023-01-19T14:44:11Z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0x01010033D26AAC9EC8DD489F156DBF712E0108</vt:lpwstr>
  </property>
</Properties>
</file>