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709" r:id="rId5"/>
  </p:sldMasterIdLst>
  <p:notesMasterIdLst>
    <p:notesMasterId r:id="rId18"/>
  </p:notesMasterIdLst>
  <p:handoutMasterIdLst>
    <p:handoutMasterId r:id="rId19"/>
  </p:handoutMasterIdLst>
  <p:sldIdLst>
    <p:sldId id="256" r:id="rId6"/>
    <p:sldId id="797" r:id="rId7"/>
    <p:sldId id="774" r:id="rId8"/>
    <p:sldId id="812" r:id="rId9"/>
    <p:sldId id="813" r:id="rId10"/>
    <p:sldId id="814" r:id="rId11"/>
    <p:sldId id="815" r:id="rId12"/>
    <p:sldId id="816" r:id="rId13"/>
    <p:sldId id="818" r:id="rId14"/>
    <p:sldId id="821" r:id="rId15"/>
    <p:sldId id="820" r:id="rId16"/>
    <p:sldId id="819"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3" userDrawn="1">
          <p15:clr>
            <a:srgbClr val="A4A3A4"/>
          </p15:clr>
        </p15:guide>
        <p15:guide id="4" pos="7287" userDrawn="1">
          <p15:clr>
            <a:srgbClr val="A4A3A4"/>
          </p15:clr>
        </p15:guide>
        <p15:guide id="5" orient="horz" pos="1434" userDrawn="1">
          <p15:clr>
            <a:srgbClr val="A4A3A4"/>
          </p15:clr>
        </p15:guide>
        <p15:guide id="6" orient="horz" pos="11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30A1"/>
    <a:srgbClr val="4D4D4D"/>
    <a:srgbClr val="4D3647"/>
    <a:srgbClr val="405C58"/>
    <a:srgbClr val="89A927"/>
    <a:srgbClr val="FFFFCC"/>
    <a:srgbClr val="CCFFFF"/>
    <a:srgbClr val="DADADA"/>
    <a:srgbClr val="6AB1E2"/>
    <a:srgbClr val="4F51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31E79-E0F6-42B4-81D2-F6528430675D}" v="49" dt="2021-09-14T09:54:39.168"/>
    <p1510:client id="{E1464F33-4654-4B10-9A8D-FBAEBFC9900C}" v="88" dt="2021-09-14T06:11:31.742"/>
    <p1510:client id="{F01B4D51-0336-4C70-AFDC-611B390A191A}" v="5" dt="2021-09-14T05:50:27.320"/>
    <p1510:client id="{F6DA6A41-464E-41F3-A82D-EA74885AE663}" v="58" dt="2021-09-13T13:59:30.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44" autoAdjust="0"/>
    <p:restoredTop sz="94694"/>
  </p:normalViewPr>
  <p:slideViewPr>
    <p:cSldViewPr>
      <p:cViewPr varScale="1">
        <p:scale>
          <a:sx n="79" d="100"/>
          <a:sy n="79" d="100"/>
        </p:scale>
        <p:origin x="1080" y="72"/>
      </p:cViewPr>
      <p:guideLst>
        <p:guide orient="horz" pos="2160"/>
        <p:guide pos="3840"/>
        <p:guide pos="393"/>
        <p:guide pos="7287"/>
        <p:guide orient="horz" pos="1434"/>
        <p:guide orient="horz" pos="1162"/>
      </p:guideLst>
    </p:cSldViewPr>
  </p:slideViewPr>
  <p:notesTextViewPr>
    <p:cViewPr>
      <p:scale>
        <a:sx n="100" d="100"/>
        <a:sy n="100" d="100"/>
      </p:scale>
      <p:origin x="0" y="0"/>
    </p:cViewPr>
  </p:notesTextViewPr>
  <p:sorterViewPr>
    <p:cViewPr varScale="1">
      <p:scale>
        <a:sx n="1" d="1"/>
        <a:sy n="1" d="1"/>
      </p:scale>
      <p:origin x="0" y="537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C66387-9B2C-47D4-817F-B480CD8FE401}" type="datetimeFigureOut">
              <a:rPr lang="it-IT" smtClean="0"/>
              <a:t>09/01/2023</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D14AF43-8757-4EAD-9F58-9E2A76067516}" type="slidenum">
              <a:rPr lang="it-IT" smtClean="0"/>
              <a:t>‹N›</a:t>
            </a:fld>
            <a:endParaRPr lang="it-IT"/>
          </a:p>
        </p:txBody>
      </p:sp>
    </p:spTree>
    <p:extLst>
      <p:ext uri="{BB962C8B-B14F-4D97-AF65-F5344CB8AC3E}">
        <p14:creationId xmlns:p14="http://schemas.microsoft.com/office/powerpoint/2010/main" val="2747775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D76F75-BAAE-443A-B125-A4AB28EE771D}" type="datetimeFigureOut">
              <a:rPr lang="it-IT" smtClean="0"/>
              <a:pPr/>
              <a:t>09/01/2023</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83E915-EA16-4232-A021-A9A4488F5A4A}" type="slidenum">
              <a:rPr lang="it-IT" smtClean="0"/>
              <a:pPr/>
              <a:t>‹N›</a:t>
            </a:fld>
            <a:endParaRPr lang="it-IT"/>
          </a:p>
        </p:txBody>
      </p:sp>
    </p:spTree>
    <p:extLst>
      <p:ext uri="{BB962C8B-B14F-4D97-AF65-F5344CB8AC3E}">
        <p14:creationId xmlns:p14="http://schemas.microsoft.com/office/powerpoint/2010/main" val="4003506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8130E36-AEC0-451B-BB85-5BAC8758C48C}" type="slidenum">
              <a:rPr lang="it-IT" smtClean="0"/>
              <a:t>1</a:t>
            </a:fld>
            <a:endParaRPr lang="it-IT"/>
          </a:p>
        </p:txBody>
      </p:sp>
    </p:spTree>
    <p:extLst>
      <p:ext uri="{BB962C8B-B14F-4D97-AF65-F5344CB8AC3E}">
        <p14:creationId xmlns:p14="http://schemas.microsoft.com/office/powerpoint/2010/main" val="12751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D8130E36-AEC0-451B-BB85-5BAC8758C48C}" type="slidenum">
              <a:rPr lang="it-IT" smtClean="0"/>
              <a:t>2</a:t>
            </a:fld>
            <a:endParaRPr lang="it-IT"/>
          </a:p>
        </p:txBody>
      </p:sp>
    </p:spTree>
    <p:extLst>
      <p:ext uri="{BB962C8B-B14F-4D97-AF65-F5344CB8AC3E}">
        <p14:creationId xmlns:p14="http://schemas.microsoft.com/office/powerpoint/2010/main" val="127516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ADBAF6B6-C75F-42B1-BA49-CCBB6A51F602}"/>
              </a:ext>
            </a:extLst>
          </p:cNvPr>
          <p:cNvSpPr>
            <a:spLocks noGrp="1"/>
          </p:cNvSpPr>
          <p:nvPr>
            <p:ph type="dt" sz="half" idx="10"/>
          </p:nvPr>
        </p:nvSpPr>
        <p:spPr/>
        <p:txBody>
          <a:bodyPr/>
          <a:lstStyle/>
          <a:p>
            <a:fld id="{B61AC532-8008-41DE-86A7-88B9FE8E2660}" type="datetime4">
              <a:rPr lang="it-IT" smtClean="0"/>
              <a:t>9 gennaio 2023</a:t>
            </a:fld>
            <a:endParaRPr lang="it-IT" dirty="0"/>
          </a:p>
        </p:txBody>
      </p:sp>
      <p:sp>
        <p:nvSpPr>
          <p:cNvPr id="6" name="Segnaposto numero diapositiva 5">
            <a:extLst>
              <a:ext uri="{FF2B5EF4-FFF2-40B4-BE49-F238E27FC236}">
                <a16:creationId xmlns:a16="http://schemas.microsoft.com/office/drawing/2014/main" id="{5FA1D0FE-724F-44B3-855B-2D01DD55456C}"/>
              </a:ext>
            </a:extLst>
          </p:cNvPr>
          <p:cNvSpPr>
            <a:spLocks noGrp="1"/>
          </p:cNvSpPr>
          <p:nvPr>
            <p:ph type="sldNum" sz="quarter" idx="12"/>
          </p:nvPr>
        </p:nvSpPr>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Tree>
    <p:extLst>
      <p:ext uri="{BB962C8B-B14F-4D97-AF65-F5344CB8AC3E}">
        <p14:creationId xmlns:p14="http://schemas.microsoft.com/office/powerpoint/2010/main" val="177962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pPr>
              <a:defRPr/>
            </a:pPr>
            <a:fld id="{E53E31B5-D41A-4E9F-92C1-F27FD99BC5FC}" type="datetime1">
              <a:rPr lang="it-IT" altLang="it-IT" smtClean="0"/>
              <a:pPr>
                <a:defRPr/>
              </a:pPr>
              <a:t>09/01/2023</a:t>
            </a:fld>
            <a:endParaRPr lang="it-IT" altLang="it-IT"/>
          </a:p>
        </p:txBody>
      </p:sp>
      <p:sp>
        <p:nvSpPr>
          <p:cNvPr id="4" name="Footer Placeholder 3"/>
          <p:cNvSpPr>
            <a:spLocks noGrp="1"/>
          </p:cNvSpPr>
          <p:nvPr>
            <p:ph type="ftr" sz="quarter" idx="11"/>
          </p:nvPr>
        </p:nvSpPr>
        <p:spPr/>
        <p:txBody>
          <a:bodyPr/>
          <a:lstStyle/>
          <a:p>
            <a:pPr>
              <a:defRPr/>
            </a:pPr>
            <a:r>
              <a:rPr lang="it-IT" altLang="it-IT"/>
              <a:t>DIL Venezia</a:t>
            </a: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Tree>
    <p:extLst>
      <p:ext uri="{BB962C8B-B14F-4D97-AF65-F5344CB8AC3E}">
        <p14:creationId xmlns:p14="http://schemas.microsoft.com/office/powerpoint/2010/main" val="1353903796"/>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a:t>Fare clic per modificare lo stile del titolo dello schema</a:t>
            </a:r>
          </a:p>
        </p:txBody>
      </p:sp>
      <p:sp>
        <p:nvSpPr>
          <p:cNvPr id="3" name="Segnaposto contenuto 2"/>
          <p:cNvSpPr>
            <a:spLocks noGrp="1"/>
          </p:cNvSpPr>
          <p:nvPr>
            <p:ph idx="1"/>
          </p:nvPr>
        </p:nvSpPr>
        <p:spPr>
          <a:xfrm>
            <a:off x="609600" y="1600203"/>
            <a:ext cx="10972800" cy="4525963"/>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09600" y="6356353"/>
            <a:ext cx="2844800" cy="365125"/>
          </a:xfrm>
          <a:prstGeom prst="rect">
            <a:avLst/>
          </a:prstGeom>
        </p:spPr>
        <p:txBody>
          <a:bodyPr/>
          <a:lstStyle>
            <a:lvl1pPr>
              <a:defRPr>
                <a:latin typeface="Arial" pitchFamily="34" charset="0"/>
                <a:cs typeface="Arial" pitchFamily="34" charset="0"/>
              </a:defRPr>
            </a:lvl1pPr>
          </a:lstStyle>
          <a:p>
            <a:pPr eaLnBrk="0" fontAlgn="base" hangingPunct="0">
              <a:spcBef>
                <a:spcPct val="0"/>
              </a:spcBef>
              <a:spcAft>
                <a:spcPct val="0"/>
              </a:spcAft>
              <a:defRPr/>
            </a:pPr>
            <a:fld id="{6F904F3A-A383-43BA-9695-377040D07A68}" type="datetime1">
              <a:rPr lang="it-IT" smtClean="0">
                <a:solidFill>
                  <a:prstClr val="black"/>
                </a:solidFill>
              </a:rPr>
              <a:pPr eaLnBrk="0" fontAlgn="base" hangingPunct="0">
                <a:spcBef>
                  <a:spcPct val="0"/>
                </a:spcBef>
                <a:spcAft>
                  <a:spcPct val="0"/>
                </a:spcAft>
                <a:defRPr/>
              </a:pPr>
              <a:t>09/01/2023</a:t>
            </a:fld>
            <a:endParaRPr lang="it-IT">
              <a:solidFill>
                <a:prstClr val="black"/>
              </a:solidFill>
            </a:endParaRPr>
          </a:p>
        </p:txBody>
      </p:sp>
      <p:sp>
        <p:nvSpPr>
          <p:cNvPr id="5" name="Segnaposto piè di pagina 4"/>
          <p:cNvSpPr>
            <a:spLocks noGrp="1"/>
          </p:cNvSpPr>
          <p:nvPr>
            <p:ph type="ftr" sz="quarter" idx="11"/>
          </p:nvPr>
        </p:nvSpPr>
        <p:spPr>
          <a:xfrm>
            <a:off x="4165600" y="6356353"/>
            <a:ext cx="3860800" cy="365125"/>
          </a:xfrm>
          <a:prstGeom prst="rect">
            <a:avLst/>
          </a:prstGeom>
        </p:spPr>
        <p:txBody>
          <a:bodyPr/>
          <a:lstStyle>
            <a:lvl1pPr>
              <a:defRPr>
                <a:latin typeface="Arial" pitchFamily="34" charset="0"/>
                <a:cs typeface="Arial" pitchFamily="34" charset="0"/>
              </a:defRPr>
            </a:lvl1pPr>
          </a:lstStyle>
          <a:p>
            <a:pPr eaLnBrk="0" fontAlgn="base" hangingPunct="0">
              <a:spcBef>
                <a:spcPct val="0"/>
              </a:spcBef>
              <a:spcAft>
                <a:spcPct val="0"/>
              </a:spcAft>
              <a:defRPr/>
            </a:pPr>
            <a:endParaRPr lang="it-IT">
              <a:solidFill>
                <a:prstClr val="black"/>
              </a:solidFill>
            </a:endParaRPr>
          </a:p>
        </p:txBody>
      </p:sp>
      <p:sp>
        <p:nvSpPr>
          <p:cNvPr id="6" name="Segnaposto numero diapositiva 5"/>
          <p:cNvSpPr>
            <a:spLocks noGrp="1"/>
          </p:cNvSpPr>
          <p:nvPr>
            <p:ph type="sldNum" sz="quarter" idx="12"/>
          </p:nvPr>
        </p:nvSpPr>
        <p:spPr/>
        <p:txBody>
          <a:bodyPr/>
          <a:lstStyle>
            <a:lvl1pPr>
              <a:defRPr smtClean="0"/>
            </a:lvl1pPr>
          </a:lstStyle>
          <a:p>
            <a:pPr>
              <a:defRPr/>
            </a:pPr>
            <a:fld id="{CDFEA83D-DFEE-4535-955E-A209D2F4B766}" type="slidenum">
              <a:rPr lang="it-IT" altLang="it-IT" smtClean="0"/>
              <a:pPr>
                <a:defRPr/>
              </a:pPr>
              <a:t>‹N›</a:t>
            </a:fld>
            <a:endParaRPr lang="it-IT" altLang="it-IT"/>
          </a:p>
        </p:txBody>
      </p:sp>
    </p:spTree>
    <p:extLst>
      <p:ext uri="{BB962C8B-B14F-4D97-AF65-F5344CB8AC3E}">
        <p14:creationId xmlns:p14="http://schemas.microsoft.com/office/powerpoint/2010/main" val="1000113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ADBAF6B6-C75F-42B1-BA49-CCBB6A51F602}"/>
              </a:ext>
            </a:extLst>
          </p:cNvPr>
          <p:cNvSpPr>
            <a:spLocks noGrp="1"/>
          </p:cNvSpPr>
          <p:nvPr>
            <p:ph type="dt" sz="half" idx="10"/>
          </p:nvPr>
        </p:nvSpPr>
        <p:spPr/>
        <p:txBody>
          <a:bodyPr/>
          <a:lstStyle/>
          <a:p>
            <a:fld id="{B61AC532-8008-41DE-86A7-88B9FE8E2660}" type="datetime4">
              <a:rPr lang="it-IT" smtClean="0"/>
              <a:t>9 gennaio 2023</a:t>
            </a:fld>
            <a:endParaRPr lang="it-IT"/>
          </a:p>
        </p:txBody>
      </p:sp>
      <p:sp>
        <p:nvSpPr>
          <p:cNvPr id="6" name="Segnaposto numero diapositiva 5">
            <a:extLst>
              <a:ext uri="{FF2B5EF4-FFF2-40B4-BE49-F238E27FC236}">
                <a16:creationId xmlns:a16="http://schemas.microsoft.com/office/drawing/2014/main" id="{5FA1D0FE-724F-44B3-855B-2D01DD55456C}"/>
              </a:ext>
            </a:extLst>
          </p:cNvPr>
          <p:cNvSpPr>
            <a:spLocks noGrp="1"/>
          </p:cNvSpPr>
          <p:nvPr>
            <p:ph type="sldNum" sz="quarter" idx="12"/>
          </p:nvPr>
        </p:nvSpPr>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Tree>
    <p:extLst>
      <p:ext uri="{BB962C8B-B14F-4D97-AF65-F5344CB8AC3E}">
        <p14:creationId xmlns:p14="http://schemas.microsoft.com/office/powerpoint/2010/main" val="177962077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pPr>
              <a:defRPr/>
            </a:pPr>
            <a:fld id="{E53E31B5-D41A-4E9F-92C1-F27FD99BC5FC}" type="datetime1">
              <a:rPr lang="it-IT" altLang="it-IT" smtClean="0"/>
              <a:pPr>
                <a:defRPr/>
              </a:pPr>
              <a:t>09/01/2023</a:t>
            </a:fld>
            <a:endParaRPr lang="it-IT" altLang="it-IT"/>
          </a:p>
        </p:txBody>
      </p:sp>
      <p:sp>
        <p:nvSpPr>
          <p:cNvPr id="4" name="Footer Placeholder 3"/>
          <p:cNvSpPr>
            <a:spLocks noGrp="1"/>
          </p:cNvSpPr>
          <p:nvPr>
            <p:ph type="ftr" sz="quarter" idx="11"/>
          </p:nvPr>
        </p:nvSpPr>
        <p:spPr/>
        <p:txBody>
          <a:bodyPr/>
          <a:lstStyle/>
          <a:p>
            <a:pPr>
              <a:defRPr/>
            </a:pPr>
            <a:r>
              <a:rPr lang="it-IT" altLang="it-IT"/>
              <a:t>Ispettorato Interregionale del Lavoro Nord Est</a:t>
            </a: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spTree>
    <p:extLst>
      <p:ext uri="{BB962C8B-B14F-4D97-AF65-F5344CB8AC3E}">
        <p14:creationId xmlns:p14="http://schemas.microsoft.com/office/powerpoint/2010/main" val="1353903796"/>
      </p:ext>
    </p:extLst>
  </p:cSld>
  <p:clrMapOvr>
    <a:masterClrMapping/>
  </p:clrMapOvr>
  <p:transition>
    <p:wipe dir="d"/>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a:t>Fare clic per modificare lo stile del titolo dello schema</a:t>
            </a:r>
          </a:p>
        </p:txBody>
      </p:sp>
      <p:sp>
        <p:nvSpPr>
          <p:cNvPr id="3" name="Segnaposto contenuto 2"/>
          <p:cNvSpPr>
            <a:spLocks noGrp="1"/>
          </p:cNvSpPr>
          <p:nvPr>
            <p:ph idx="1"/>
          </p:nvPr>
        </p:nvSpPr>
        <p:spPr>
          <a:xfrm>
            <a:off x="609600" y="1600203"/>
            <a:ext cx="10972800" cy="4525963"/>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09600" y="6356353"/>
            <a:ext cx="2844800" cy="365125"/>
          </a:xfrm>
          <a:prstGeom prst="rect">
            <a:avLst/>
          </a:prstGeom>
        </p:spPr>
        <p:txBody>
          <a:bodyPr/>
          <a:lstStyle>
            <a:lvl1pPr>
              <a:defRPr>
                <a:latin typeface="Arial" pitchFamily="34" charset="0"/>
                <a:cs typeface="Arial" pitchFamily="34" charset="0"/>
              </a:defRPr>
            </a:lvl1pPr>
          </a:lstStyle>
          <a:p>
            <a:pPr eaLnBrk="0" fontAlgn="base" hangingPunct="0">
              <a:spcBef>
                <a:spcPct val="0"/>
              </a:spcBef>
              <a:spcAft>
                <a:spcPct val="0"/>
              </a:spcAft>
              <a:defRPr/>
            </a:pPr>
            <a:fld id="{6F904F3A-A383-43BA-9695-377040D07A68}" type="datetime1">
              <a:rPr lang="it-IT" smtClean="0">
                <a:solidFill>
                  <a:prstClr val="black"/>
                </a:solidFill>
              </a:rPr>
              <a:pPr eaLnBrk="0" fontAlgn="base" hangingPunct="0">
                <a:spcBef>
                  <a:spcPct val="0"/>
                </a:spcBef>
                <a:spcAft>
                  <a:spcPct val="0"/>
                </a:spcAft>
                <a:defRPr/>
              </a:pPr>
              <a:t>09/01/2023</a:t>
            </a:fld>
            <a:endParaRPr lang="it-IT">
              <a:solidFill>
                <a:prstClr val="black"/>
              </a:solidFill>
            </a:endParaRPr>
          </a:p>
        </p:txBody>
      </p:sp>
      <p:sp>
        <p:nvSpPr>
          <p:cNvPr id="5" name="Segnaposto piè di pagina 4"/>
          <p:cNvSpPr>
            <a:spLocks noGrp="1"/>
          </p:cNvSpPr>
          <p:nvPr>
            <p:ph type="ftr" sz="quarter" idx="11"/>
          </p:nvPr>
        </p:nvSpPr>
        <p:spPr>
          <a:xfrm>
            <a:off x="4165600" y="6356353"/>
            <a:ext cx="3860800" cy="365125"/>
          </a:xfrm>
          <a:prstGeom prst="rect">
            <a:avLst/>
          </a:prstGeom>
        </p:spPr>
        <p:txBody>
          <a:bodyPr/>
          <a:lstStyle>
            <a:lvl1pPr>
              <a:defRPr>
                <a:latin typeface="Arial" pitchFamily="34" charset="0"/>
                <a:cs typeface="Arial" pitchFamily="34" charset="0"/>
              </a:defRPr>
            </a:lvl1pPr>
          </a:lstStyle>
          <a:p>
            <a:pPr eaLnBrk="0" fontAlgn="base" hangingPunct="0">
              <a:spcBef>
                <a:spcPct val="0"/>
              </a:spcBef>
              <a:spcAft>
                <a:spcPct val="0"/>
              </a:spcAft>
              <a:defRPr/>
            </a:pPr>
            <a:r>
              <a:rPr lang="it-IT">
                <a:solidFill>
                  <a:prstClr val="black"/>
                </a:solidFill>
              </a:rPr>
              <a:t>Ispettorato Interregionale del Lavoro Nord Est</a:t>
            </a:r>
          </a:p>
        </p:txBody>
      </p:sp>
      <p:sp>
        <p:nvSpPr>
          <p:cNvPr id="6" name="Segnaposto numero diapositiva 5"/>
          <p:cNvSpPr>
            <a:spLocks noGrp="1"/>
          </p:cNvSpPr>
          <p:nvPr>
            <p:ph type="sldNum" sz="quarter" idx="12"/>
          </p:nvPr>
        </p:nvSpPr>
        <p:spPr/>
        <p:txBody>
          <a:bodyPr/>
          <a:lstStyle>
            <a:lvl1pPr>
              <a:defRPr smtClean="0"/>
            </a:lvl1pPr>
          </a:lstStyle>
          <a:p>
            <a:pPr>
              <a:defRPr/>
            </a:pPr>
            <a:fld id="{CDFEA83D-DFEE-4535-955E-A209D2F4B766}" type="slidenum">
              <a:rPr lang="it-IT" altLang="it-IT" smtClean="0"/>
              <a:pPr>
                <a:defRPr/>
              </a:pPr>
              <a:t>‹N›</a:t>
            </a:fld>
            <a:endParaRPr lang="it-IT" altLang="it-IT"/>
          </a:p>
        </p:txBody>
      </p:sp>
    </p:spTree>
    <p:extLst>
      <p:ext uri="{BB962C8B-B14F-4D97-AF65-F5344CB8AC3E}">
        <p14:creationId xmlns:p14="http://schemas.microsoft.com/office/powerpoint/2010/main" val="1000113057"/>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tif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tiff"/><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2F26D973-D039-43AD-B88C-64F5257DB8B9}"/>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3EF26D6D-B0A7-4742-A268-96FCED9EE37D}" type="datetime4">
              <a:rPr lang="it-IT" smtClean="0"/>
              <a:t>9 gennaio 2023</a:t>
            </a:fld>
            <a:endParaRPr lang="it-IT" dirty="0"/>
          </a:p>
        </p:txBody>
      </p:sp>
      <p:sp>
        <p:nvSpPr>
          <p:cNvPr id="6" name="Segnaposto numero diapositiva 5">
            <a:extLst>
              <a:ext uri="{FF2B5EF4-FFF2-40B4-BE49-F238E27FC236}">
                <a16:creationId xmlns:a16="http://schemas.microsoft.com/office/drawing/2014/main" id="{31845FA6-FAE6-4292-9A39-EE6116A2E1E9}"/>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cxnSp>
        <p:nvCxnSpPr>
          <p:cNvPr id="7" name="Connettore 1 8">
            <a:extLst>
              <a:ext uri="{FF2B5EF4-FFF2-40B4-BE49-F238E27FC236}">
                <a16:creationId xmlns:a16="http://schemas.microsoft.com/office/drawing/2014/main" id="{147FB1D9-7B2E-4E24-9E93-DF421FC4E73D}"/>
              </a:ext>
            </a:extLst>
          </p:cNvPr>
          <p:cNvCxnSpPr/>
          <p:nvPr/>
        </p:nvCxnSpPr>
        <p:spPr>
          <a:xfrm>
            <a:off x="323524" y="620116"/>
            <a:ext cx="11520005" cy="0"/>
          </a:xfrm>
          <a:prstGeom prst="straightConnector1">
            <a:avLst/>
          </a:prstGeom>
          <a:noFill/>
          <a:ln w="28575" cap="flat">
            <a:solidFill>
              <a:srgbClr val="4472C4"/>
            </a:solidFill>
            <a:prstDash val="solid"/>
            <a:miter/>
          </a:ln>
        </p:spPr>
      </p:cxnSp>
      <p:pic>
        <p:nvPicPr>
          <p:cNvPr id="8" name="Immagine 14">
            <a:extLst>
              <a:ext uri="{FF2B5EF4-FFF2-40B4-BE49-F238E27FC236}">
                <a16:creationId xmlns:a16="http://schemas.microsoft.com/office/drawing/2014/main" id="{64417FFA-49B7-47E1-B5D0-372CEACCE308}"/>
              </a:ext>
            </a:extLst>
          </p:cNvPr>
          <p:cNvPicPr>
            <a:picLocks noChangeAspect="1"/>
          </p:cNvPicPr>
          <p:nvPr/>
        </p:nvPicPr>
        <p:blipFill>
          <a:blip r:embed="rId5"/>
          <a:stretch>
            <a:fillRect/>
          </a:stretch>
        </p:blipFill>
        <p:spPr>
          <a:xfrm>
            <a:off x="611560" y="4"/>
            <a:ext cx="1631579" cy="1223679"/>
          </a:xfrm>
          <a:prstGeom prst="rect">
            <a:avLst/>
          </a:prstGeom>
          <a:noFill/>
          <a:ln cap="flat">
            <a:noFill/>
          </a:ln>
          <a:effectLst>
            <a:outerShdw dir="16200000" algn="tl">
              <a:srgbClr val="000000">
                <a:alpha val="70000"/>
              </a:srgbClr>
            </a:outerShdw>
          </a:effectLst>
        </p:spPr>
      </p:pic>
    </p:spTree>
    <p:extLst>
      <p:ext uri="{BB962C8B-B14F-4D97-AF65-F5344CB8AC3E}">
        <p14:creationId xmlns:p14="http://schemas.microsoft.com/office/powerpoint/2010/main" val="119530407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it-IT"/>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2F26D973-D039-43AD-B88C-64F5257DB8B9}"/>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3EF26D6D-B0A7-4742-A268-96FCED9EE37D}" type="datetime4">
              <a:rPr lang="it-IT" smtClean="0"/>
              <a:t>9 gennaio 2023</a:t>
            </a:fld>
            <a:endParaRPr lang="it-IT"/>
          </a:p>
        </p:txBody>
      </p:sp>
      <p:sp>
        <p:nvSpPr>
          <p:cNvPr id="6" name="Segnaposto numero diapositiva 5">
            <a:extLst>
              <a:ext uri="{FF2B5EF4-FFF2-40B4-BE49-F238E27FC236}">
                <a16:creationId xmlns:a16="http://schemas.microsoft.com/office/drawing/2014/main" id="{31845FA6-FAE6-4292-9A39-EE6116A2E1E9}"/>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eaLnBrk="0" fontAlgn="base" hangingPunct="0">
              <a:spcBef>
                <a:spcPct val="0"/>
              </a:spcBef>
              <a:spcAft>
                <a:spcPct val="0"/>
              </a:spcAft>
              <a:defRPr/>
            </a:pPr>
            <a:fld id="{EC43FE93-62B7-419D-B5DB-719A3369DDED}" type="slidenum">
              <a:rPr lang="it-IT" altLang="it-IT" smtClean="0">
                <a:latin typeface="Arial" charset="0"/>
                <a:cs typeface="Arial" charset="0"/>
              </a:rPr>
              <a:pPr eaLnBrk="0" fontAlgn="base" hangingPunct="0">
                <a:spcBef>
                  <a:spcPct val="0"/>
                </a:spcBef>
                <a:spcAft>
                  <a:spcPct val="0"/>
                </a:spcAft>
                <a:defRPr/>
              </a:pPr>
              <a:t>‹N›</a:t>
            </a:fld>
            <a:endParaRPr lang="it-IT" altLang="it-IT">
              <a:latin typeface="Arial" charset="0"/>
              <a:cs typeface="Arial" charset="0"/>
            </a:endParaRPr>
          </a:p>
        </p:txBody>
      </p:sp>
      <p:cxnSp>
        <p:nvCxnSpPr>
          <p:cNvPr id="7" name="Connettore 1 8">
            <a:extLst>
              <a:ext uri="{FF2B5EF4-FFF2-40B4-BE49-F238E27FC236}">
                <a16:creationId xmlns:a16="http://schemas.microsoft.com/office/drawing/2014/main" id="{147FB1D9-7B2E-4E24-9E93-DF421FC4E73D}"/>
              </a:ext>
            </a:extLst>
          </p:cNvPr>
          <p:cNvCxnSpPr/>
          <p:nvPr/>
        </p:nvCxnSpPr>
        <p:spPr>
          <a:xfrm>
            <a:off x="323524" y="620116"/>
            <a:ext cx="11520005" cy="0"/>
          </a:xfrm>
          <a:prstGeom prst="straightConnector1">
            <a:avLst/>
          </a:prstGeom>
          <a:noFill/>
          <a:ln w="28575" cap="flat">
            <a:solidFill>
              <a:srgbClr val="4472C4"/>
            </a:solidFill>
            <a:prstDash val="solid"/>
            <a:miter/>
          </a:ln>
        </p:spPr>
      </p:cxnSp>
      <p:pic>
        <p:nvPicPr>
          <p:cNvPr id="8" name="Immagine 14">
            <a:extLst>
              <a:ext uri="{FF2B5EF4-FFF2-40B4-BE49-F238E27FC236}">
                <a16:creationId xmlns:a16="http://schemas.microsoft.com/office/drawing/2014/main" id="{64417FFA-49B7-47E1-B5D0-372CEACCE308}"/>
              </a:ext>
            </a:extLst>
          </p:cNvPr>
          <p:cNvPicPr>
            <a:picLocks noChangeAspect="1"/>
          </p:cNvPicPr>
          <p:nvPr/>
        </p:nvPicPr>
        <p:blipFill>
          <a:blip r:embed="rId5"/>
          <a:stretch>
            <a:fillRect/>
          </a:stretch>
        </p:blipFill>
        <p:spPr>
          <a:xfrm>
            <a:off x="611560" y="4"/>
            <a:ext cx="1631579" cy="1223679"/>
          </a:xfrm>
          <a:prstGeom prst="rect">
            <a:avLst/>
          </a:prstGeom>
          <a:noFill/>
          <a:ln cap="flat">
            <a:noFill/>
          </a:ln>
          <a:effectLst>
            <a:outerShdw dir="16200000" algn="tl">
              <a:srgbClr val="000000">
                <a:alpha val="70000"/>
              </a:srgbClr>
            </a:outerShdw>
          </a:effectLst>
        </p:spPr>
      </p:pic>
    </p:spTree>
    <p:extLst>
      <p:ext uri="{BB962C8B-B14F-4D97-AF65-F5344CB8AC3E}">
        <p14:creationId xmlns:p14="http://schemas.microsoft.com/office/powerpoint/2010/main" val="119530407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hf hd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it-IT"/>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id="{E5B9E5A6-54F3-4A2B-8D89-C9300F117B48}"/>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ttangolo 5">
            <a:extLst>
              <a:ext uri="{FF2B5EF4-FFF2-40B4-BE49-F238E27FC236}">
                <a16:creationId xmlns:a16="http://schemas.microsoft.com/office/drawing/2014/main" id="{C76EFF3C-455D-461A-AF3A-AC9A24EB54FD}"/>
              </a:ext>
            </a:extLst>
          </p:cNvPr>
          <p:cNvSpPr/>
          <p:nvPr/>
        </p:nvSpPr>
        <p:spPr>
          <a:xfrm>
            <a:off x="3769368" y="2798895"/>
            <a:ext cx="5316564" cy="2677656"/>
          </a:xfrm>
          <a:prstGeom prst="rect">
            <a:avLst/>
          </a:prstGeom>
        </p:spPr>
        <p:txBody>
          <a:bodyPr wrap="square" lIns="91440" tIns="45720" rIns="91440" bIns="45720" anchor="t">
            <a:spAutoFit/>
          </a:bodyPr>
          <a:lstStyle/>
          <a:p>
            <a:pPr algn="ctr"/>
            <a:r>
              <a:rPr lang="en-US" sz="4400" b="1" i="1" dirty="0">
                <a:solidFill>
                  <a:srgbClr val="8830A1"/>
                </a:solidFill>
                <a:ea typeface="+mn-lt"/>
                <a:cs typeface="+mn-lt"/>
              </a:rPr>
              <a:t>#Rights4AllSeasons</a:t>
            </a:r>
            <a:r>
              <a:rPr lang="it-IT" sz="4400" dirty="0">
                <a:solidFill>
                  <a:srgbClr val="8830A1"/>
                </a:solidFill>
                <a:ea typeface="+mn-lt"/>
                <a:cs typeface="+mn-lt"/>
              </a:rPr>
              <a:t> </a:t>
            </a:r>
            <a:endParaRPr lang="it-IT">
              <a:solidFill>
                <a:srgbClr val="8830A1"/>
              </a:solidFill>
              <a:cs typeface="Calibri"/>
            </a:endParaRPr>
          </a:p>
          <a:p>
            <a:pPr algn="ctr"/>
            <a:r>
              <a:rPr lang="it-IT" sz="4400" b="1" i="1" dirty="0">
                <a:solidFill>
                  <a:srgbClr val="8830A1"/>
                </a:solidFill>
                <a:ea typeface="+mn-lt"/>
                <a:cs typeface="+mn-lt"/>
              </a:rPr>
              <a:t>Week of Action 20-24 </a:t>
            </a:r>
            <a:r>
              <a:rPr lang="it-IT" sz="4400" b="1" i="1" dirty="0" err="1">
                <a:solidFill>
                  <a:srgbClr val="8830A1"/>
                </a:solidFill>
                <a:ea typeface="+mn-lt"/>
                <a:cs typeface="+mn-lt"/>
              </a:rPr>
              <a:t>September</a:t>
            </a:r>
            <a:r>
              <a:rPr lang="it-IT" sz="4400" b="1" i="1" dirty="0">
                <a:solidFill>
                  <a:srgbClr val="8830A1"/>
                </a:solidFill>
                <a:ea typeface="+mn-lt"/>
                <a:cs typeface="+mn-lt"/>
              </a:rPr>
              <a:t> 2021</a:t>
            </a:r>
            <a:r>
              <a:rPr lang="it-IT" sz="4400" dirty="0">
                <a:solidFill>
                  <a:srgbClr val="8830A1"/>
                </a:solidFill>
                <a:ea typeface="+mn-lt"/>
                <a:cs typeface="+mn-lt"/>
              </a:rPr>
              <a:t> </a:t>
            </a:r>
            <a:endParaRPr lang="it-IT">
              <a:solidFill>
                <a:srgbClr val="8830A1"/>
              </a:solidFill>
            </a:endParaRPr>
          </a:p>
          <a:p>
            <a:pPr algn="ctr"/>
            <a:endParaRPr lang="it-IT" b="1" i="1" dirty="0">
              <a:solidFill>
                <a:schemeClr val="accent1">
                  <a:lumMod val="75000"/>
                </a:schemeClr>
              </a:solidFill>
            </a:endParaRPr>
          </a:p>
          <a:p>
            <a:pPr algn="ctr"/>
            <a:endParaRPr lang="it-IT" b="1" i="1" dirty="0">
              <a:solidFill>
                <a:schemeClr val="accent1">
                  <a:lumMod val="75000"/>
                </a:schemeClr>
              </a:solidFill>
            </a:endParaRPr>
          </a:p>
        </p:txBody>
      </p:sp>
      <p:pic>
        <p:nvPicPr>
          <p:cNvPr id="7" name="Immagine 6">
            <a:extLst>
              <a:ext uri="{FF2B5EF4-FFF2-40B4-BE49-F238E27FC236}">
                <a16:creationId xmlns:a16="http://schemas.microsoft.com/office/drawing/2014/main" id="{34907DF0-6625-914C-A7C8-9616A10D0EDF}"/>
              </a:ext>
            </a:extLst>
          </p:cNvPr>
          <p:cNvPicPr>
            <a:picLocks noChangeAspect="1"/>
          </p:cNvPicPr>
          <p:nvPr/>
        </p:nvPicPr>
        <p:blipFill>
          <a:blip r:embed="rId3"/>
          <a:stretch>
            <a:fillRect/>
          </a:stretch>
        </p:blipFill>
        <p:spPr>
          <a:xfrm>
            <a:off x="44024" y="1611940"/>
            <a:ext cx="3819400" cy="1258500"/>
          </a:xfrm>
          <a:prstGeom prst="rect">
            <a:avLst/>
          </a:prstGeom>
        </p:spPr>
      </p:pic>
      <p:pic>
        <p:nvPicPr>
          <p:cNvPr id="13" name="Immagine 12" descr="Immagine che contiene verde, sedendo, parcheggiato, palo&#10;&#10;Descrizione generata automaticamente">
            <a:extLst>
              <a:ext uri="{FF2B5EF4-FFF2-40B4-BE49-F238E27FC236}">
                <a16:creationId xmlns:a16="http://schemas.microsoft.com/office/drawing/2014/main" id="{D75B7082-3E9C-BA4E-8D2E-B75705040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9777" y="4160234"/>
            <a:ext cx="2544992" cy="1996425"/>
          </a:xfrm>
          <a:prstGeom prst="rect">
            <a:avLst/>
          </a:prstGeom>
        </p:spPr>
      </p:pic>
      <p:pic>
        <p:nvPicPr>
          <p:cNvPr id="15" name="Immagine 14" descr="Immagine che contiene disegnando&#10;&#10;Descrizione generata automaticamente">
            <a:extLst>
              <a:ext uri="{FF2B5EF4-FFF2-40B4-BE49-F238E27FC236}">
                <a16:creationId xmlns:a16="http://schemas.microsoft.com/office/drawing/2014/main" id="{F381B83F-84F2-0D40-94F7-7836AD973F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089" y="4810017"/>
            <a:ext cx="2396282" cy="950424"/>
          </a:xfrm>
          <a:prstGeom prst="rect">
            <a:avLst/>
          </a:prstGeom>
        </p:spPr>
      </p:pic>
      <p:pic>
        <p:nvPicPr>
          <p:cNvPr id="17" name="Immagine 16" descr="Immagine che contiene coltello&#10;&#10;Descrizione generata automaticamente">
            <a:extLst>
              <a:ext uri="{FF2B5EF4-FFF2-40B4-BE49-F238E27FC236}">
                <a16:creationId xmlns:a16="http://schemas.microsoft.com/office/drawing/2014/main" id="{FEC20923-2ED3-444E-B65F-10B17F93D5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038" y="3329345"/>
            <a:ext cx="3649080" cy="895057"/>
          </a:xfrm>
          <a:prstGeom prst="rect">
            <a:avLst/>
          </a:prstGeom>
        </p:spPr>
      </p:pic>
      <p:pic>
        <p:nvPicPr>
          <p:cNvPr id="14" name="Immagine 13">
            <a:extLst>
              <a:ext uri="{FF2B5EF4-FFF2-40B4-BE49-F238E27FC236}">
                <a16:creationId xmlns:a16="http://schemas.microsoft.com/office/drawing/2014/main" id="{AF4B7CD3-4844-7A44-B24B-E0026AA7AD1C}"/>
              </a:ext>
            </a:extLst>
          </p:cNvPr>
          <p:cNvPicPr>
            <a:picLocks noChangeAspect="1"/>
          </p:cNvPicPr>
          <p:nvPr/>
        </p:nvPicPr>
        <p:blipFill rotWithShape="1">
          <a:blip r:embed="rId7">
            <a:extLst>
              <a:ext uri="{28A0092B-C50C-407E-A947-70E740481C1C}">
                <a14:useLocalDpi xmlns:a14="http://schemas.microsoft.com/office/drawing/2010/main" val="0"/>
              </a:ext>
            </a:extLst>
          </a:blip>
          <a:srcRect l="11151" t="11433" r="7861" b="11491"/>
          <a:stretch/>
        </p:blipFill>
        <p:spPr>
          <a:xfrm>
            <a:off x="9242294" y="765802"/>
            <a:ext cx="2544993" cy="2104638"/>
          </a:xfrm>
          <a:prstGeom prst="rect">
            <a:avLst/>
          </a:prstGeom>
        </p:spPr>
      </p:pic>
    </p:spTree>
    <p:extLst>
      <p:ext uri="{BB962C8B-B14F-4D97-AF65-F5344CB8AC3E}">
        <p14:creationId xmlns:p14="http://schemas.microsoft.com/office/powerpoint/2010/main" val="3058214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75520" y="764705"/>
            <a:ext cx="8553247" cy="530223"/>
          </a:xfrm>
        </p:spPr>
        <p:txBody>
          <a:bodyPr lIns="91440" tIns="45720" rIns="91440" bIns="45720" anchor="t"/>
          <a:lstStyle/>
          <a:p>
            <a:br>
              <a:rPr lang="it-IT" sz="3500" dirty="0">
                <a:latin typeface="Century Gothic"/>
              </a:rPr>
            </a:br>
            <a:br>
              <a:rPr lang="it-IT" sz="3500" dirty="0">
                <a:latin typeface="Century Gothic"/>
              </a:rPr>
            </a:br>
            <a:br>
              <a:rPr lang="it-IT" sz="3500" dirty="0">
                <a:latin typeface="Century Gothic"/>
              </a:rPr>
            </a:br>
            <a:br>
              <a:rPr lang="it-IT" sz="3500" dirty="0">
                <a:latin typeface="Century Gothic"/>
              </a:rPr>
            </a:br>
            <a:endParaRPr lang="it-IT" sz="3500">
              <a:solidFill>
                <a:srgbClr val="000000"/>
              </a:solidFill>
              <a:latin typeface="Calibri Light"/>
              <a:cs typeface="Calibri Light"/>
            </a:endParaRPr>
          </a:p>
        </p:txBody>
      </p:sp>
      <p:sp>
        <p:nvSpPr>
          <p:cNvPr id="3" name="Segnaposto contenuto 2"/>
          <p:cNvSpPr>
            <a:spLocks noGrp="1"/>
          </p:cNvSpPr>
          <p:nvPr>
            <p:ph idx="1"/>
          </p:nvPr>
        </p:nvSpPr>
        <p:spPr>
          <a:xfrm>
            <a:off x="1533199" y="2475834"/>
            <a:ext cx="8356963" cy="2562225"/>
          </a:xfrm>
        </p:spPr>
        <p:txBody>
          <a:bodyPr lIns="91440" tIns="45720" rIns="91440" bIns="45720" anchor="t">
            <a:noAutofit/>
          </a:bodyPr>
          <a:lstStyle/>
          <a:p>
            <a:pPr marL="0" indent="0" algn="just">
              <a:buNone/>
            </a:pPr>
            <a:endParaRPr lang="it-IT" sz="2100">
              <a:latin typeface="Arial"/>
              <a:cs typeface="Arial"/>
            </a:endParaRPr>
          </a:p>
          <a:p>
            <a:pPr marL="342900" indent="-342900" algn="just">
              <a:buFont typeface="Wingdings" panose="05000000000000000000" pitchFamily="2" charset="2"/>
              <a:buChar char="ü"/>
              <a:defRPr/>
            </a:pPr>
            <a:endParaRPr lang="it-IT" sz="210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defRPr/>
            </a:pPr>
            <a:endParaRPr lang="it-IT" sz="2100">
              <a:latin typeface="Arial" panose="020B0604020202020204" pitchFamily="34" charset="0"/>
              <a:cs typeface="Arial" panose="020B0604020202020204" pitchFamily="34" charset="0"/>
            </a:endParaRPr>
          </a:p>
        </p:txBody>
      </p:sp>
      <p:sp>
        <p:nvSpPr>
          <p:cNvPr id="4" name="Segnaposto testo 2">
            <a:extLst>
              <a:ext uri="{FF2B5EF4-FFF2-40B4-BE49-F238E27FC236}">
                <a16:creationId xmlns:a16="http://schemas.microsoft.com/office/drawing/2014/main" id="{7691064B-71E0-42CE-83A5-50BCC4C41A02}"/>
              </a:ext>
            </a:extLst>
          </p:cNvPr>
          <p:cNvSpPr txBox="1">
            <a:spLocks/>
          </p:cNvSpPr>
          <p:nvPr/>
        </p:nvSpPr>
        <p:spPr>
          <a:xfrm>
            <a:off x="2152650" y="279401"/>
            <a:ext cx="7903790" cy="30414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spc="-20" dirty="0">
                <a:ea typeface="+mn-lt"/>
                <a:cs typeface="+mn-lt"/>
              </a:rPr>
              <a:t>IL CAPORALATO</a:t>
            </a:r>
            <a:endParaRPr lang="it-IT" sz="2000" dirty="0"/>
          </a:p>
        </p:txBody>
      </p:sp>
      <p:sp>
        <p:nvSpPr>
          <p:cNvPr id="6" name="Slide Number Placeholder 5">
            <a:extLst>
              <a:ext uri="{FF2B5EF4-FFF2-40B4-BE49-F238E27FC236}">
                <a16:creationId xmlns:a16="http://schemas.microsoft.com/office/drawing/2014/main" id="{A6131EBC-4B17-4B2A-8318-96C43E9E3516}"/>
              </a:ext>
            </a:extLst>
          </p:cNvPr>
          <p:cNvSpPr>
            <a:spLocks noGrp="1"/>
          </p:cNvSpPr>
          <p:nvPr>
            <p:ph type="sldNum" sz="quarter" idx="12"/>
          </p:nvPr>
        </p:nvSpPr>
        <p:spPr/>
        <p:txBody>
          <a:bodyPr/>
          <a:lstStyle/>
          <a:p>
            <a:pPr>
              <a:defRPr/>
            </a:pPr>
            <a:fld id="{CDFEA83D-DFEE-4535-955E-A209D2F4B766}" type="slidenum">
              <a:rPr lang="it-IT" altLang="it-IT" smtClean="0"/>
              <a:pPr>
                <a:defRPr/>
              </a:pPr>
              <a:t>10</a:t>
            </a:fld>
            <a:endParaRPr lang="en-US"/>
          </a:p>
        </p:txBody>
      </p:sp>
      <p:sp>
        <p:nvSpPr>
          <p:cNvPr id="5" name="Footer Placeholder 4">
            <a:extLst>
              <a:ext uri="{FF2B5EF4-FFF2-40B4-BE49-F238E27FC236}">
                <a16:creationId xmlns:a16="http://schemas.microsoft.com/office/drawing/2014/main" id="{FF1AB15D-E3FF-44C9-AF52-4BBB63575587}"/>
              </a:ext>
            </a:extLst>
          </p:cNvPr>
          <p:cNvSpPr>
            <a:spLocks noGrp="1"/>
          </p:cNvSpPr>
          <p:nvPr>
            <p:ph type="ftr" sz="quarter" idx="11"/>
          </p:nvPr>
        </p:nvSpPr>
        <p:spPr>
          <a:xfrm>
            <a:off x="169747" y="6356353"/>
            <a:ext cx="7856653" cy="365125"/>
          </a:xfrm>
        </p:spPr>
        <p:txBody>
          <a:bodyPr/>
          <a:lstStyle/>
          <a:p>
            <a:r>
              <a:rPr lang="en-US"/>
              <a:t>Ispettorato Interregionale del Lavoro Nord Est</a:t>
            </a:r>
          </a:p>
        </p:txBody>
      </p:sp>
      <p:cxnSp>
        <p:nvCxnSpPr>
          <p:cNvPr id="8" name="Connettore diritto 4">
            <a:extLst>
              <a:ext uri="{FF2B5EF4-FFF2-40B4-BE49-F238E27FC236}">
                <a16:creationId xmlns:a16="http://schemas.microsoft.com/office/drawing/2014/main" id="{558A67E4-262B-4B78-A411-07F5B2C249A2}"/>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Segnaposto contenuto 2">
            <a:extLst>
              <a:ext uri="{FF2B5EF4-FFF2-40B4-BE49-F238E27FC236}">
                <a16:creationId xmlns:a16="http://schemas.microsoft.com/office/drawing/2014/main" id="{0528E462-196A-4B0A-B24F-1403EEB8B89E}"/>
              </a:ext>
            </a:extLst>
          </p:cNvPr>
          <p:cNvSpPr txBox="1">
            <a:spLocks/>
          </p:cNvSpPr>
          <p:nvPr/>
        </p:nvSpPr>
        <p:spPr>
          <a:xfrm>
            <a:off x="467917" y="1295237"/>
            <a:ext cx="10945216" cy="4969031"/>
          </a:xfrm>
          <a:prstGeom prst="rect">
            <a:avLst/>
          </a:prstGeom>
        </p:spPr>
        <p:txBody>
          <a:bodyPr>
            <a:no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just">
              <a:buNone/>
            </a:pPr>
            <a:r>
              <a:rPr lang="it-IT" sz="2200" dirty="0"/>
              <a:t>L’intermediazione illecita di manodopera e sfruttamento del lavoro – definito anche “</a:t>
            </a:r>
            <a:r>
              <a:rPr lang="it-IT" sz="2200" b="1" dirty="0"/>
              <a:t>caporalato</a:t>
            </a:r>
            <a:r>
              <a:rPr lang="it-IT" sz="2200" dirty="0"/>
              <a:t>” -  rappresenta un’ipotesi di reato prevista dall’art. </a:t>
            </a:r>
            <a:r>
              <a:rPr lang="it-IT" sz="2200" b="1" dirty="0"/>
              <a:t>603-bis c.p</a:t>
            </a:r>
            <a:r>
              <a:rPr lang="it-IT" sz="2200" dirty="0"/>
              <a:t>., introdotto dal D.L. 138/2011 e riformulato dalla L. 199/2016 e riguarda i casi in vengono reclutati lavoratori, allo scopo di destinarli al lavoro presso terzi, approfittando del loro stato di bisogno, in condizioni di sfruttamento, identificate secondo i seguenti indici:</a:t>
            </a:r>
          </a:p>
          <a:p>
            <a:pPr marL="0" indent="0" algn="just">
              <a:buFont typeface="Arial" panose="020B0604020202020204" pitchFamily="34" charset="0"/>
              <a:buNone/>
            </a:pPr>
            <a:r>
              <a:rPr lang="it-IT" sz="2200" dirty="0"/>
              <a:t>1) la reiterata corresponsione di retribuzioni in modo palesemente difforme dai contratti collettivi nazionali o territoriali stipulati dalle organizzazioni sindacali più rappresentative a livello nazionale, o comunque sproporzionato rispetto alla quantità e qualità del lavoro prestato;</a:t>
            </a:r>
          </a:p>
          <a:p>
            <a:pPr marL="0" indent="0" algn="just">
              <a:buFont typeface="Arial" panose="020B0604020202020204" pitchFamily="34" charset="0"/>
              <a:buNone/>
            </a:pPr>
            <a:r>
              <a:rPr lang="it-IT" sz="2200" dirty="0"/>
              <a:t>2) la reiterata violazione della normativa relativa all'orario di lavoro, ai periodi di riposo, al riposo settimanale, all'aspettativa obbligatoria, alle ferie;</a:t>
            </a:r>
          </a:p>
          <a:p>
            <a:pPr marL="0" indent="0" algn="just">
              <a:buFont typeface="Arial" panose="020B0604020202020204" pitchFamily="34" charset="0"/>
              <a:buNone/>
            </a:pPr>
            <a:r>
              <a:rPr lang="it-IT" sz="2200" dirty="0"/>
              <a:t>3) la sussistenza di violazioni delle norme in materia di sicurezza e igiene nei luoghi di lavoro;</a:t>
            </a:r>
          </a:p>
          <a:p>
            <a:pPr marL="0" indent="0" algn="just">
              <a:buFont typeface="Arial" panose="020B0604020202020204" pitchFamily="34" charset="0"/>
              <a:buNone/>
            </a:pPr>
            <a:r>
              <a:rPr lang="it-IT" sz="2200" dirty="0"/>
              <a:t>4) la sottoposizione del lavoratore a condizioni di lavoro, a metodi di sorveglianza o a situazioni alloggiative degradanti.</a:t>
            </a:r>
          </a:p>
          <a:p>
            <a:pPr marL="0" indent="0" algn="just">
              <a:buFont typeface="Arial" panose="020B0604020202020204" pitchFamily="34" charset="0"/>
              <a:buNone/>
              <a:defRPr/>
            </a:pPr>
            <a:endParaRPr lang="it-IT" sz="22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0927BA97-0E90-40C9-93A5-1060949045AB}"/>
              </a:ext>
            </a:extLst>
          </p:cNvPr>
          <p:cNvSpPr txBox="1"/>
          <p:nvPr/>
        </p:nvSpPr>
        <p:spPr>
          <a:xfrm>
            <a:off x="2335273" y="696686"/>
            <a:ext cx="85584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b="1" dirty="0">
                <a:solidFill>
                  <a:srgbClr val="4D4D4D"/>
                </a:solidFill>
                <a:latin typeface="Century Gothic"/>
              </a:rPr>
              <a:t>INDICI DI SFRUTTAMENTO LAVORATIVO (art. 603 –bis c.p.)</a:t>
            </a:r>
            <a:r>
              <a:rPr lang="it-IT" sz="2000" b="1" dirty="0">
                <a:latin typeface="Century Gothic"/>
              </a:rPr>
              <a:t>​</a:t>
            </a:r>
            <a:endParaRPr lang="it-IT" sz="2000" b="1">
              <a:cs typeface="Calibri"/>
            </a:endParaRPr>
          </a:p>
        </p:txBody>
      </p:sp>
    </p:spTree>
    <p:extLst>
      <p:ext uri="{BB962C8B-B14F-4D97-AF65-F5344CB8AC3E}">
        <p14:creationId xmlns:p14="http://schemas.microsoft.com/office/powerpoint/2010/main" val="1338132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75520" y="764705"/>
            <a:ext cx="8553247" cy="530223"/>
          </a:xfrm>
        </p:spPr>
        <p:txBody>
          <a:bodyPr lIns="91440" tIns="45720" rIns="91440" bIns="45720" anchor="t"/>
          <a:lstStyle/>
          <a:p>
            <a:br>
              <a:rPr lang="it-IT" sz="3500" dirty="0">
                <a:latin typeface="Century Gothic"/>
              </a:rPr>
            </a:br>
            <a:br>
              <a:rPr lang="it-IT" sz="3500" dirty="0">
                <a:latin typeface="Century Gothic"/>
              </a:rPr>
            </a:br>
            <a:br>
              <a:rPr lang="it-IT" sz="3500" dirty="0">
                <a:latin typeface="Century Gothic"/>
              </a:rPr>
            </a:br>
            <a:br>
              <a:rPr lang="it-IT" sz="3500" dirty="0">
                <a:latin typeface="Century Gothic"/>
              </a:rPr>
            </a:br>
            <a:endParaRPr lang="it-IT" sz="3500">
              <a:solidFill>
                <a:srgbClr val="000000"/>
              </a:solidFill>
              <a:latin typeface="Calibri Light"/>
              <a:cs typeface="Calibri Light"/>
            </a:endParaRPr>
          </a:p>
        </p:txBody>
      </p:sp>
      <p:sp>
        <p:nvSpPr>
          <p:cNvPr id="3" name="Segnaposto contenuto 2"/>
          <p:cNvSpPr>
            <a:spLocks noGrp="1"/>
          </p:cNvSpPr>
          <p:nvPr>
            <p:ph idx="1"/>
          </p:nvPr>
        </p:nvSpPr>
        <p:spPr>
          <a:xfrm>
            <a:off x="1533199" y="2475834"/>
            <a:ext cx="8356963" cy="2562225"/>
          </a:xfrm>
        </p:spPr>
        <p:txBody>
          <a:bodyPr lIns="91440" tIns="45720" rIns="91440" bIns="45720" anchor="t">
            <a:noAutofit/>
          </a:bodyPr>
          <a:lstStyle/>
          <a:p>
            <a:pPr marL="0" indent="0" algn="just">
              <a:buNone/>
            </a:pPr>
            <a:endParaRPr lang="it-IT" sz="2100">
              <a:latin typeface="Arial"/>
              <a:cs typeface="Arial"/>
            </a:endParaRPr>
          </a:p>
          <a:p>
            <a:pPr marL="342900" indent="-342900" algn="just">
              <a:buFont typeface="Wingdings" panose="05000000000000000000" pitchFamily="2" charset="2"/>
              <a:buChar char="ü"/>
              <a:defRPr/>
            </a:pPr>
            <a:endParaRPr lang="it-IT" sz="210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defRPr/>
            </a:pPr>
            <a:endParaRPr lang="it-IT" sz="2100">
              <a:latin typeface="Arial" panose="020B0604020202020204" pitchFamily="34" charset="0"/>
              <a:cs typeface="Arial" panose="020B0604020202020204" pitchFamily="34" charset="0"/>
            </a:endParaRPr>
          </a:p>
        </p:txBody>
      </p:sp>
      <p:sp>
        <p:nvSpPr>
          <p:cNvPr id="4" name="Segnaposto testo 2">
            <a:extLst>
              <a:ext uri="{FF2B5EF4-FFF2-40B4-BE49-F238E27FC236}">
                <a16:creationId xmlns:a16="http://schemas.microsoft.com/office/drawing/2014/main" id="{7691064B-71E0-42CE-83A5-50BCC4C41A02}"/>
              </a:ext>
            </a:extLst>
          </p:cNvPr>
          <p:cNvSpPr txBox="1">
            <a:spLocks/>
          </p:cNvSpPr>
          <p:nvPr/>
        </p:nvSpPr>
        <p:spPr>
          <a:xfrm>
            <a:off x="2152650" y="279401"/>
            <a:ext cx="7903790" cy="30414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spc="-20" dirty="0">
                <a:ea typeface="+mn-lt"/>
                <a:cs typeface="+mn-lt"/>
              </a:rPr>
              <a:t>IL CAPORALATO</a:t>
            </a:r>
            <a:endParaRPr lang="it-IT" sz="2000" dirty="0"/>
          </a:p>
        </p:txBody>
      </p:sp>
      <p:sp>
        <p:nvSpPr>
          <p:cNvPr id="6" name="Slide Number Placeholder 5">
            <a:extLst>
              <a:ext uri="{FF2B5EF4-FFF2-40B4-BE49-F238E27FC236}">
                <a16:creationId xmlns:a16="http://schemas.microsoft.com/office/drawing/2014/main" id="{A6131EBC-4B17-4B2A-8318-96C43E9E3516}"/>
              </a:ext>
            </a:extLst>
          </p:cNvPr>
          <p:cNvSpPr>
            <a:spLocks noGrp="1"/>
          </p:cNvSpPr>
          <p:nvPr>
            <p:ph type="sldNum" sz="quarter" idx="12"/>
          </p:nvPr>
        </p:nvSpPr>
        <p:spPr/>
        <p:txBody>
          <a:bodyPr/>
          <a:lstStyle/>
          <a:p>
            <a:pPr>
              <a:defRPr/>
            </a:pPr>
            <a:fld id="{CDFEA83D-DFEE-4535-955E-A209D2F4B766}" type="slidenum">
              <a:rPr lang="it-IT" altLang="it-IT" smtClean="0"/>
              <a:pPr>
                <a:defRPr/>
              </a:pPr>
              <a:t>11</a:t>
            </a:fld>
            <a:endParaRPr lang="en-US"/>
          </a:p>
        </p:txBody>
      </p:sp>
      <p:sp>
        <p:nvSpPr>
          <p:cNvPr id="5" name="Footer Placeholder 4">
            <a:extLst>
              <a:ext uri="{FF2B5EF4-FFF2-40B4-BE49-F238E27FC236}">
                <a16:creationId xmlns:a16="http://schemas.microsoft.com/office/drawing/2014/main" id="{FF1AB15D-E3FF-44C9-AF52-4BBB63575587}"/>
              </a:ext>
            </a:extLst>
          </p:cNvPr>
          <p:cNvSpPr>
            <a:spLocks noGrp="1"/>
          </p:cNvSpPr>
          <p:nvPr>
            <p:ph type="ftr" sz="quarter" idx="11"/>
          </p:nvPr>
        </p:nvSpPr>
        <p:spPr>
          <a:xfrm>
            <a:off x="169747" y="6356353"/>
            <a:ext cx="7856653" cy="365125"/>
          </a:xfrm>
        </p:spPr>
        <p:txBody>
          <a:bodyPr/>
          <a:lstStyle/>
          <a:p>
            <a:r>
              <a:rPr lang="en-US"/>
              <a:t>Ispettorato Interregionale del Lavoro Nord Est</a:t>
            </a:r>
          </a:p>
        </p:txBody>
      </p:sp>
      <p:cxnSp>
        <p:nvCxnSpPr>
          <p:cNvPr id="8" name="Connettore diritto 4">
            <a:extLst>
              <a:ext uri="{FF2B5EF4-FFF2-40B4-BE49-F238E27FC236}">
                <a16:creationId xmlns:a16="http://schemas.microsoft.com/office/drawing/2014/main" id="{558A67E4-262B-4B78-A411-07F5B2C249A2}"/>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Segnaposto contenuto 2">
            <a:extLst>
              <a:ext uri="{FF2B5EF4-FFF2-40B4-BE49-F238E27FC236}">
                <a16:creationId xmlns:a16="http://schemas.microsoft.com/office/drawing/2014/main" id="{0528E462-196A-4B0A-B24F-1403EEB8B89E}"/>
              </a:ext>
            </a:extLst>
          </p:cNvPr>
          <p:cNvSpPr txBox="1">
            <a:spLocks/>
          </p:cNvSpPr>
          <p:nvPr/>
        </p:nvSpPr>
        <p:spPr>
          <a:xfrm>
            <a:off x="400744" y="1124744"/>
            <a:ext cx="11455896" cy="5209183"/>
          </a:xfrm>
          <a:prstGeom prst="rect">
            <a:avLst/>
          </a:prstGeom>
        </p:spPr>
        <p:txBody>
          <a:bodyPr>
            <a:no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r>
              <a:rPr lang="it-IT" sz="2200" dirty="0"/>
              <a:t>L’art. 603-bis c.p. punisce chiunque:</a:t>
            </a:r>
          </a:p>
          <a:p>
            <a:pPr marL="177800" indent="-177800" algn="just">
              <a:lnSpc>
                <a:spcPct val="100000"/>
              </a:lnSpc>
              <a:spcBef>
                <a:spcPts val="0"/>
              </a:spcBef>
            </a:pPr>
            <a:r>
              <a:rPr lang="it-IT" sz="2200" b="1" dirty="0"/>
              <a:t>recluta</a:t>
            </a:r>
            <a:r>
              <a:rPr lang="it-IT" sz="2200" dirty="0"/>
              <a:t> manodopera allo scopo di destinarla al lavoro presso terzi in condizioni di sfruttamento, approfittando dello stato di bisogno dei lavoratori (caporale che esercita intermediazione illecita)</a:t>
            </a:r>
          </a:p>
          <a:p>
            <a:pPr marL="177800" indent="-177800" algn="just">
              <a:lnSpc>
                <a:spcPct val="100000"/>
              </a:lnSpc>
              <a:spcBef>
                <a:spcPts val="0"/>
              </a:spcBef>
            </a:pPr>
            <a:r>
              <a:rPr lang="it-IT" sz="2200" b="1" dirty="0"/>
              <a:t>utilizza, assume o impiega </a:t>
            </a:r>
            <a:r>
              <a:rPr lang="it-IT" sz="2200" dirty="0"/>
              <a:t>manodopera, anche mediante intermediazione, sottoponendo i lavoratori a condizioni di sfruttamento, approfittando del loro stato di bisogno (utilizzatore).</a:t>
            </a:r>
          </a:p>
          <a:p>
            <a:pPr marL="0" indent="0" algn="just">
              <a:buFont typeface="Arial" panose="020B0604020202020204" pitchFamily="34" charset="0"/>
              <a:buNone/>
            </a:pPr>
            <a:r>
              <a:rPr lang="it-IT" sz="2200" dirty="0"/>
              <a:t>Il reato nella ipotesi non aggravata è punito:</a:t>
            </a:r>
          </a:p>
          <a:p>
            <a:pPr algn="just">
              <a:buFontTx/>
              <a:buChar char="-"/>
            </a:pPr>
            <a:r>
              <a:rPr lang="it-IT" sz="2200" dirty="0"/>
              <a:t>con </a:t>
            </a:r>
            <a:r>
              <a:rPr lang="it-IT" sz="2200" b="1" dirty="0"/>
              <a:t>la</a:t>
            </a:r>
            <a:r>
              <a:rPr lang="it-IT" sz="2200" dirty="0"/>
              <a:t> </a:t>
            </a:r>
            <a:r>
              <a:rPr lang="it-IT" sz="2200" b="1" dirty="0"/>
              <a:t>reclusione da 1 a 6 anni e la multa da 500 a 1.000 euro per ogni lavoratore </a:t>
            </a:r>
            <a:r>
              <a:rPr lang="it-IT" sz="2200" dirty="0"/>
              <a:t>in condizioni di sfruttamento e approfittando del loro stato di bisogno; </a:t>
            </a:r>
          </a:p>
          <a:p>
            <a:pPr algn="just">
              <a:buFontTx/>
              <a:buChar char="-"/>
            </a:pPr>
            <a:r>
              <a:rPr lang="it-IT" sz="2200" dirty="0"/>
              <a:t> con </a:t>
            </a:r>
            <a:r>
              <a:rPr lang="it-IT" sz="2200" b="1" dirty="0"/>
              <a:t>la</a:t>
            </a:r>
            <a:r>
              <a:rPr lang="it-IT" sz="2200" dirty="0"/>
              <a:t> </a:t>
            </a:r>
            <a:r>
              <a:rPr lang="it-IT" sz="2200" b="1" dirty="0"/>
              <a:t>reclusione da 5 a 8 anni e la multa da euro 1.000 a euro 2.000 per ogni lavoratore</a:t>
            </a:r>
            <a:r>
              <a:rPr lang="it-IT" sz="2200" dirty="0"/>
              <a:t>, se i fatti sono commessi mediante violenza o minaccia. </a:t>
            </a:r>
          </a:p>
          <a:p>
            <a:pPr marL="0" indent="0" algn="just">
              <a:buFont typeface="Arial" panose="020B0604020202020204" pitchFamily="34" charset="0"/>
              <a:buNone/>
            </a:pPr>
            <a:r>
              <a:rPr lang="it-IT" sz="2200" dirty="0"/>
              <a:t>Costituiscono </a:t>
            </a:r>
            <a:r>
              <a:rPr lang="it-IT" sz="2200" b="1" dirty="0"/>
              <a:t>aggravante specifica </a:t>
            </a:r>
            <a:r>
              <a:rPr lang="it-IT" sz="2200" dirty="0"/>
              <a:t>(aumento di pena da un terzo alla metà): numero di lavoratori superiore a tre; uno o più dei soggetti minori in età non lavorativa; lavoratori sottoposti a situazioni di grave pericolo, per le caratteristiche delle prestazioni da svolgere e le condizioni di lavoro.</a:t>
            </a:r>
          </a:p>
          <a:p>
            <a:pPr marL="0" indent="0" algn="just">
              <a:buFont typeface="Arial" panose="020B0604020202020204" pitchFamily="34" charset="0"/>
              <a:buNone/>
            </a:pPr>
            <a:r>
              <a:rPr lang="it-IT" sz="2200" dirty="0"/>
              <a:t>Si possono avere l’</a:t>
            </a:r>
            <a:r>
              <a:rPr lang="it-IT" sz="2200" b="1" dirty="0"/>
              <a:t>arresto in flagranza</a:t>
            </a:r>
            <a:r>
              <a:rPr lang="it-IT" sz="2200" dirty="0"/>
              <a:t>, il fermo e la custodia cautelare in carcere; in fase di indagini preliminari si può fare ricorso alle </a:t>
            </a:r>
            <a:r>
              <a:rPr lang="it-IT" sz="2200" b="1" dirty="0"/>
              <a:t>intercettazioni</a:t>
            </a:r>
            <a:r>
              <a:rPr lang="it-IT" sz="2200" dirty="0"/>
              <a:t> (INL, Circolare n. 5/2019).</a:t>
            </a:r>
          </a:p>
          <a:p>
            <a:pPr marL="0" indent="0" algn="just">
              <a:buFont typeface="Arial" panose="020B0604020202020204" pitchFamily="34" charset="0"/>
              <a:buNone/>
            </a:pPr>
            <a:endParaRPr lang="it-IT" sz="2200" dirty="0"/>
          </a:p>
          <a:p>
            <a:pPr marL="0" indent="0" algn="just">
              <a:buNone/>
              <a:defRPr/>
            </a:pPr>
            <a:endParaRPr lang="it-IT" sz="2200" dirty="0">
              <a:latin typeface="Arial" panose="020B0604020202020204" pitchFamily="34" charset="0"/>
              <a:cs typeface="Arial" panose="020B0604020202020204" pitchFamily="34" charset="0"/>
            </a:endParaRPr>
          </a:p>
        </p:txBody>
      </p:sp>
      <p:sp>
        <p:nvSpPr>
          <p:cNvPr id="12" name="CasellaDiTesto 11">
            <a:extLst>
              <a:ext uri="{FF2B5EF4-FFF2-40B4-BE49-F238E27FC236}">
                <a16:creationId xmlns:a16="http://schemas.microsoft.com/office/drawing/2014/main" id="{0927BA97-0E90-40C9-93A5-1060949045AB}"/>
              </a:ext>
            </a:extLst>
          </p:cNvPr>
          <p:cNvSpPr txBox="1"/>
          <p:nvPr/>
        </p:nvSpPr>
        <p:spPr>
          <a:xfrm>
            <a:off x="2335273" y="696686"/>
            <a:ext cx="855846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2000" b="1" dirty="0">
                <a:solidFill>
                  <a:srgbClr val="4D4D4D"/>
                </a:solidFill>
                <a:latin typeface="Century Gothic"/>
              </a:rPr>
              <a:t>ELEMENTI DEL REATO E PENE (art. 603 –bis c.p.)</a:t>
            </a:r>
            <a:r>
              <a:rPr lang="it-IT" sz="2000" b="1" dirty="0">
                <a:latin typeface="Century Gothic"/>
              </a:rPr>
              <a:t>​</a:t>
            </a:r>
            <a:endParaRPr lang="it-IT" sz="2000" b="1" dirty="0">
              <a:cs typeface="Calibri"/>
            </a:endParaRPr>
          </a:p>
        </p:txBody>
      </p:sp>
    </p:spTree>
    <p:extLst>
      <p:ext uri="{BB962C8B-B14F-4D97-AF65-F5344CB8AC3E}">
        <p14:creationId xmlns:p14="http://schemas.microsoft.com/office/powerpoint/2010/main" val="280525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8A381021-6C57-49DE-B8DE-D15546423E6B}"/>
              </a:ext>
            </a:extLst>
          </p:cNvPr>
          <p:cNvSpPr/>
          <p:nvPr/>
        </p:nvSpPr>
        <p:spPr>
          <a:xfrm>
            <a:off x="1127448" y="1196752"/>
            <a:ext cx="4896544" cy="28803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2" name="Titolo 1"/>
          <p:cNvSpPr>
            <a:spLocks noGrp="1"/>
          </p:cNvSpPr>
          <p:nvPr>
            <p:ph type="title"/>
          </p:nvPr>
        </p:nvSpPr>
        <p:spPr>
          <a:xfrm>
            <a:off x="326001" y="1178936"/>
            <a:ext cx="6536526" cy="4689329"/>
          </a:xfrm>
        </p:spPr>
        <p:txBody>
          <a:bodyPr lIns="91440" tIns="45720" rIns="91440" bIns="45720" anchor="t"/>
          <a:lstStyle/>
          <a:p>
            <a:pPr algn="ctr"/>
            <a:r>
              <a:rPr lang="it-IT" sz="4000" b="1" i="1" dirty="0">
                <a:solidFill>
                  <a:srgbClr val="8830A1"/>
                </a:solidFill>
                <a:latin typeface="+mn-lt"/>
                <a:ea typeface="+mn-lt"/>
                <a:cs typeface="+mn-lt"/>
              </a:rPr>
              <a:t>I DIRITTI NON SONO </a:t>
            </a:r>
            <a:br>
              <a:rPr lang="it-IT" sz="4000" b="1" i="1" dirty="0">
                <a:latin typeface="+mn-lt"/>
                <a:ea typeface="+mn-lt"/>
                <a:cs typeface="+mn-lt"/>
              </a:rPr>
            </a:br>
            <a:r>
              <a:rPr lang="it-IT" sz="4000" b="1" i="1" dirty="0">
                <a:solidFill>
                  <a:srgbClr val="8830A1"/>
                </a:solidFill>
                <a:latin typeface="+mn-lt"/>
                <a:ea typeface="+mn-lt"/>
                <a:cs typeface="+mn-lt"/>
              </a:rPr>
              <a:t>MAI FUORI STAGIONE </a:t>
            </a:r>
          </a:p>
          <a:p>
            <a:pPr algn="ctr"/>
            <a:r>
              <a:rPr lang="it-IT" sz="4000" b="1" i="1" dirty="0">
                <a:solidFill>
                  <a:srgbClr val="8830A1"/>
                </a:solidFill>
                <a:latin typeface="+mn-lt"/>
                <a:ea typeface="+mn-lt"/>
                <a:cs typeface="+mn-lt"/>
              </a:rPr>
              <a:t>RIGHTS ARE NEVER </a:t>
            </a:r>
            <a:br>
              <a:rPr lang="it-IT" sz="4000" b="1" i="1" dirty="0">
                <a:latin typeface="+mn-lt"/>
                <a:ea typeface="+mn-lt"/>
                <a:cs typeface="+mn-lt"/>
              </a:rPr>
            </a:br>
            <a:r>
              <a:rPr lang="it-IT" sz="4000" b="1" i="1" dirty="0">
                <a:solidFill>
                  <a:srgbClr val="8830A1"/>
                </a:solidFill>
                <a:latin typeface="+mn-lt"/>
                <a:ea typeface="+mn-lt"/>
                <a:cs typeface="+mn-lt"/>
              </a:rPr>
              <a:t>OUT OF SEASON </a:t>
            </a:r>
          </a:p>
          <a:p>
            <a:pPr algn="ctr"/>
            <a:r>
              <a:rPr lang="it-IT" sz="4000" b="1" i="1" dirty="0">
                <a:solidFill>
                  <a:srgbClr val="8830A1"/>
                </a:solidFill>
                <a:latin typeface="+mn-lt"/>
                <a:ea typeface="+mn-lt"/>
                <a:cs typeface="+mn-lt"/>
              </a:rPr>
              <a:t>#Rights4AllSeasons </a:t>
            </a:r>
            <a:r>
              <a:rPr lang="it-IT" sz="4400" b="1" i="1" dirty="0">
                <a:solidFill>
                  <a:srgbClr val="8830A1"/>
                </a:solidFill>
                <a:latin typeface="+mn-lt"/>
                <a:ea typeface="+mn-lt"/>
                <a:cs typeface="+mn-lt"/>
              </a:rPr>
              <a:t> </a:t>
            </a:r>
            <a:br>
              <a:rPr lang="it-IT" sz="4400" b="1" i="1" dirty="0">
                <a:solidFill>
                  <a:srgbClr val="8830A1"/>
                </a:solidFill>
                <a:latin typeface="+mn-lt"/>
                <a:ea typeface="+mn-lt"/>
                <a:cs typeface="+mn-lt"/>
              </a:rPr>
            </a:br>
            <a:br>
              <a:rPr lang="it-IT" sz="4400" b="1" i="1" dirty="0">
                <a:latin typeface="+mn-lt"/>
                <a:ea typeface="+mn-lt"/>
                <a:cs typeface="+mn-lt"/>
              </a:rPr>
            </a:br>
            <a:br>
              <a:rPr lang="it-IT" sz="3500" dirty="0">
                <a:latin typeface="Calibri Light"/>
                <a:cs typeface="Calibri Light"/>
              </a:rPr>
            </a:br>
            <a:r>
              <a:rPr lang="it-IT" sz="2000" dirty="0">
                <a:solidFill>
                  <a:srgbClr val="4D4D4D"/>
                </a:solidFill>
                <a:latin typeface="Century Gothic"/>
              </a:rPr>
              <a:t>Materiale elaborato dal Gruppo di lavoro </a:t>
            </a:r>
            <a:br>
              <a:rPr lang="it-IT" sz="2000" dirty="0">
                <a:latin typeface="Century Gothic"/>
              </a:rPr>
            </a:br>
            <a:r>
              <a:rPr lang="it-IT" sz="2000" dirty="0">
                <a:solidFill>
                  <a:srgbClr val="4D4D4D"/>
                </a:solidFill>
                <a:latin typeface="Century Gothic"/>
              </a:rPr>
              <a:t>coordinato dall'Ispettorato Interregionale del Lavoro Nord Est</a:t>
            </a:r>
            <a:br>
              <a:rPr lang="it-IT" sz="2000" dirty="0">
                <a:latin typeface="Century Gothic"/>
              </a:rPr>
            </a:br>
            <a:r>
              <a:rPr lang="it-IT" sz="2000" dirty="0">
                <a:solidFill>
                  <a:srgbClr val="4D4D4D"/>
                </a:solidFill>
                <a:latin typeface="Century Gothic"/>
              </a:rPr>
              <a:t>sede di Venezia</a:t>
            </a:r>
            <a:br>
              <a:rPr lang="it-IT" sz="2000" dirty="0">
                <a:latin typeface="Century Gothic"/>
              </a:rPr>
            </a:br>
            <a:br>
              <a:rPr lang="it-IT" sz="3500" dirty="0">
                <a:latin typeface="Century Gothic"/>
              </a:rPr>
            </a:br>
            <a:br>
              <a:rPr lang="it-IT" sz="3500" dirty="0">
                <a:latin typeface="Century Gothic"/>
              </a:rPr>
            </a:br>
            <a:br>
              <a:rPr lang="it-IT" sz="3500" dirty="0">
                <a:latin typeface="Century Gothic"/>
              </a:rPr>
            </a:br>
            <a:br>
              <a:rPr lang="it-IT" sz="3500" dirty="0">
                <a:latin typeface="Century Gothic"/>
              </a:rPr>
            </a:br>
            <a:br>
              <a:rPr lang="it-IT" sz="3500" dirty="0">
                <a:latin typeface="Century Gothic"/>
              </a:rPr>
            </a:br>
            <a:br>
              <a:rPr lang="it-IT" sz="3500" dirty="0">
                <a:latin typeface="Century Gothic"/>
              </a:rPr>
            </a:br>
            <a:endParaRPr lang="it-IT" sz="3500" dirty="0">
              <a:solidFill>
                <a:srgbClr val="000000"/>
              </a:solidFill>
              <a:latin typeface="Calibri Light"/>
              <a:cs typeface="Calibri Light"/>
            </a:endParaRPr>
          </a:p>
        </p:txBody>
      </p:sp>
      <p:sp>
        <p:nvSpPr>
          <p:cNvPr id="3" name="Segnaposto contenuto 2"/>
          <p:cNvSpPr>
            <a:spLocks noGrp="1"/>
          </p:cNvSpPr>
          <p:nvPr>
            <p:ph idx="1"/>
          </p:nvPr>
        </p:nvSpPr>
        <p:spPr>
          <a:xfrm>
            <a:off x="1630598" y="3667533"/>
            <a:ext cx="8356963" cy="2562225"/>
          </a:xfrm>
        </p:spPr>
        <p:txBody>
          <a:bodyPr lIns="91440" tIns="45720" rIns="91440" bIns="45720" anchor="t">
            <a:noAutofit/>
          </a:bodyPr>
          <a:lstStyle/>
          <a:p>
            <a:pPr marL="0" indent="0" algn="just">
              <a:buNone/>
            </a:pPr>
            <a:endParaRPr lang="it-IT" sz="2100" dirty="0">
              <a:latin typeface="Arial"/>
              <a:cs typeface="Arial"/>
            </a:endParaRPr>
          </a:p>
          <a:p>
            <a:pPr marL="342900" indent="-342900" algn="just">
              <a:buFont typeface="Wingdings" panose="05000000000000000000" pitchFamily="2" charset="2"/>
              <a:buChar char="ü"/>
              <a:defRPr/>
            </a:pPr>
            <a:endParaRPr lang="it-IT" sz="21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defRPr/>
            </a:pPr>
            <a:endParaRPr lang="it-IT" sz="2100" dirty="0">
              <a:latin typeface="Arial" panose="020B0604020202020204" pitchFamily="34" charset="0"/>
              <a:cs typeface="Arial" panose="020B0604020202020204" pitchFamily="34" charset="0"/>
            </a:endParaRPr>
          </a:p>
        </p:txBody>
      </p:sp>
      <p:sp>
        <p:nvSpPr>
          <p:cNvPr id="4" name="Segnaposto testo 2">
            <a:extLst>
              <a:ext uri="{FF2B5EF4-FFF2-40B4-BE49-F238E27FC236}">
                <a16:creationId xmlns:a16="http://schemas.microsoft.com/office/drawing/2014/main" id="{7691064B-71E0-42CE-83A5-50BCC4C41A02}"/>
              </a:ext>
            </a:extLst>
          </p:cNvPr>
          <p:cNvSpPr txBox="1">
            <a:spLocks/>
          </p:cNvSpPr>
          <p:nvPr/>
        </p:nvSpPr>
        <p:spPr>
          <a:xfrm>
            <a:off x="2152650" y="279401"/>
            <a:ext cx="7903790" cy="30414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it-IT" sz="1500" spc="-20" dirty="0">
              <a:solidFill>
                <a:srgbClr val="4D4D4D"/>
              </a:solidFill>
              <a:latin typeface="Century Gothic" panose="020B0502020202020204" pitchFamily="34" charset="0"/>
            </a:endParaRPr>
          </a:p>
        </p:txBody>
      </p:sp>
      <p:sp>
        <p:nvSpPr>
          <p:cNvPr id="6" name="Slide Number Placeholder 5">
            <a:extLst>
              <a:ext uri="{FF2B5EF4-FFF2-40B4-BE49-F238E27FC236}">
                <a16:creationId xmlns:a16="http://schemas.microsoft.com/office/drawing/2014/main" id="{A6131EBC-4B17-4B2A-8318-96C43E9E3516}"/>
              </a:ext>
            </a:extLst>
          </p:cNvPr>
          <p:cNvSpPr>
            <a:spLocks noGrp="1"/>
          </p:cNvSpPr>
          <p:nvPr>
            <p:ph type="sldNum" sz="quarter" idx="12"/>
          </p:nvPr>
        </p:nvSpPr>
        <p:spPr/>
        <p:txBody>
          <a:bodyPr/>
          <a:lstStyle/>
          <a:p>
            <a:pPr>
              <a:defRPr/>
            </a:pPr>
            <a:fld id="{CDFEA83D-DFEE-4535-955E-A209D2F4B766}" type="slidenum">
              <a:rPr lang="it-IT" altLang="it-IT" smtClean="0"/>
              <a:pPr>
                <a:defRPr/>
              </a:pPr>
              <a:t>12</a:t>
            </a:fld>
            <a:endParaRPr lang="en-US"/>
          </a:p>
        </p:txBody>
      </p:sp>
      <p:sp>
        <p:nvSpPr>
          <p:cNvPr id="5" name="Footer Placeholder 4">
            <a:extLst>
              <a:ext uri="{FF2B5EF4-FFF2-40B4-BE49-F238E27FC236}">
                <a16:creationId xmlns:a16="http://schemas.microsoft.com/office/drawing/2014/main" id="{FF1AB15D-E3FF-44C9-AF52-4BBB63575587}"/>
              </a:ext>
            </a:extLst>
          </p:cNvPr>
          <p:cNvSpPr>
            <a:spLocks noGrp="1"/>
          </p:cNvSpPr>
          <p:nvPr>
            <p:ph type="ftr" sz="quarter" idx="11"/>
          </p:nvPr>
        </p:nvSpPr>
        <p:spPr>
          <a:xfrm>
            <a:off x="169747" y="6356353"/>
            <a:ext cx="7856653" cy="365125"/>
          </a:xfrm>
        </p:spPr>
        <p:txBody>
          <a:bodyPr/>
          <a:lstStyle/>
          <a:p>
            <a:r>
              <a:rPr lang="en-US"/>
              <a:t>Ispettorato Interregionale del Lavoro Nord Est</a:t>
            </a:r>
          </a:p>
        </p:txBody>
      </p:sp>
      <p:cxnSp>
        <p:nvCxnSpPr>
          <p:cNvPr id="8" name="Connettore diritto 4">
            <a:extLst>
              <a:ext uri="{FF2B5EF4-FFF2-40B4-BE49-F238E27FC236}">
                <a16:creationId xmlns:a16="http://schemas.microsoft.com/office/drawing/2014/main" id="{558A67E4-262B-4B78-A411-07F5B2C249A2}"/>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Immagine 8" descr="Immagine che contiene mappa&#10;&#10;Descrizione generata automaticamente">
            <a:extLst>
              <a:ext uri="{FF2B5EF4-FFF2-40B4-BE49-F238E27FC236}">
                <a16:creationId xmlns:a16="http://schemas.microsoft.com/office/drawing/2014/main" id="{A1513236-1E3C-42DA-BFBD-2543C0D71020}"/>
              </a:ext>
            </a:extLst>
          </p:cNvPr>
          <p:cNvPicPr>
            <a:picLocks noChangeAspect="1"/>
          </p:cNvPicPr>
          <p:nvPr/>
        </p:nvPicPr>
        <p:blipFill>
          <a:blip r:embed="rId2"/>
          <a:stretch>
            <a:fillRect/>
          </a:stretch>
        </p:blipFill>
        <p:spPr>
          <a:xfrm>
            <a:off x="7331244" y="860466"/>
            <a:ext cx="4651063" cy="4873521"/>
          </a:xfrm>
          <a:prstGeom prst="rect">
            <a:avLst/>
          </a:prstGeom>
        </p:spPr>
      </p:pic>
    </p:spTree>
    <p:extLst>
      <p:ext uri="{BB962C8B-B14F-4D97-AF65-F5344CB8AC3E}">
        <p14:creationId xmlns:p14="http://schemas.microsoft.com/office/powerpoint/2010/main" val="129827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ttore diritto 4">
            <a:extLst>
              <a:ext uri="{FF2B5EF4-FFF2-40B4-BE49-F238E27FC236}">
                <a16:creationId xmlns:a16="http://schemas.microsoft.com/office/drawing/2014/main" id="{E5B9E5A6-54F3-4A2B-8D89-C9300F117B48}"/>
              </a:ext>
            </a:extLst>
          </p:cNvPr>
          <p:cNvCxnSpPr>
            <a:cxnSpLocks/>
          </p:cNvCxnSpPr>
          <p:nvPr/>
        </p:nvCxnSpPr>
        <p:spPr>
          <a:xfrm>
            <a:off x="326795" y="6403485"/>
            <a:ext cx="1153840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Rettangolo 15">
            <a:extLst>
              <a:ext uri="{FF2B5EF4-FFF2-40B4-BE49-F238E27FC236}">
                <a16:creationId xmlns:a16="http://schemas.microsoft.com/office/drawing/2014/main" id="{4CF989FF-FCB1-4495-861E-AF9F2C449850}"/>
              </a:ext>
            </a:extLst>
          </p:cNvPr>
          <p:cNvSpPr/>
          <p:nvPr/>
        </p:nvSpPr>
        <p:spPr>
          <a:xfrm>
            <a:off x="0" y="3756836"/>
            <a:ext cx="12191999" cy="1969770"/>
          </a:xfrm>
          <a:prstGeom prst="rect">
            <a:avLst/>
          </a:prstGeom>
        </p:spPr>
        <p:txBody>
          <a:bodyPr wrap="square" lIns="91440" tIns="45720" rIns="91440" bIns="45720" anchor="t">
            <a:spAutoFit/>
          </a:bodyPr>
          <a:lstStyle/>
          <a:p>
            <a:pPr algn="ctr"/>
            <a:endParaRPr lang="it-IT" b="1" i="1" dirty="0">
              <a:solidFill>
                <a:schemeClr val="accent1">
                  <a:lumMod val="75000"/>
                </a:schemeClr>
              </a:solidFill>
            </a:endParaRPr>
          </a:p>
          <a:p>
            <a:pPr algn="ctr"/>
            <a:r>
              <a:rPr lang="it-IT" sz="2400" b="1" i="1" dirty="0">
                <a:solidFill>
                  <a:srgbClr val="8830A1"/>
                </a:solidFill>
                <a:ea typeface="+mn-lt"/>
                <a:cs typeface="+mn-lt"/>
              </a:rPr>
              <a:t>Coordinati da</a:t>
            </a:r>
          </a:p>
          <a:p>
            <a:pPr algn="ctr"/>
            <a:r>
              <a:rPr lang="it-IT" sz="2400" b="1" i="1" dirty="0">
                <a:solidFill>
                  <a:srgbClr val="8830A1"/>
                </a:solidFill>
                <a:ea typeface="+mn-lt"/>
                <a:cs typeface="+mn-lt"/>
              </a:rPr>
              <a:t>ISPETTORATO INTERREGIONALE DEL LAVORO </a:t>
            </a:r>
          </a:p>
          <a:p>
            <a:pPr algn="ctr"/>
            <a:r>
              <a:rPr lang="it-IT" sz="2400" b="1" i="1" dirty="0">
                <a:solidFill>
                  <a:srgbClr val="8830A1"/>
                </a:solidFill>
                <a:ea typeface="+mn-lt"/>
                <a:cs typeface="+mn-lt"/>
              </a:rPr>
              <a:t>NORD EST</a:t>
            </a:r>
          </a:p>
          <a:p>
            <a:pPr algn="ctr"/>
            <a:r>
              <a:rPr lang="it-IT" sz="1600" b="1" i="1" dirty="0">
                <a:solidFill>
                  <a:srgbClr val="8830A1"/>
                </a:solidFill>
                <a:ea typeface="+mn-lt"/>
                <a:cs typeface="+mn-lt"/>
              </a:rPr>
              <a:t>(Friuli Venezia Giulia - Veneto - Emilia Romagna - Marche)</a:t>
            </a:r>
          </a:p>
          <a:p>
            <a:pPr algn="ctr"/>
            <a:endParaRPr lang="it-IT" sz="1600" b="1" i="1" dirty="0">
              <a:solidFill>
                <a:schemeClr val="accent1">
                  <a:lumMod val="75000"/>
                </a:schemeClr>
              </a:solidFill>
              <a:cs typeface="Calibri"/>
            </a:endParaRPr>
          </a:p>
        </p:txBody>
      </p:sp>
      <p:sp>
        <p:nvSpPr>
          <p:cNvPr id="18" name="Rettangolo 17">
            <a:extLst>
              <a:ext uri="{FF2B5EF4-FFF2-40B4-BE49-F238E27FC236}">
                <a16:creationId xmlns:a16="http://schemas.microsoft.com/office/drawing/2014/main" id="{9ADFD5C2-AD66-4879-83D5-5B8EACCCCC8C}"/>
              </a:ext>
            </a:extLst>
          </p:cNvPr>
          <p:cNvSpPr/>
          <p:nvPr/>
        </p:nvSpPr>
        <p:spPr>
          <a:xfrm>
            <a:off x="0" y="755200"/>
            <a:ext cx="12191999" cy="584775"/>
          </a:xfrm>
          <a:prstGeom prst="rect">
            <a:avLst/>
          </a:prstGeom>
        </p:spPr>
        <p:txBody>
          <a:bodyPr wrap="square" lIns="91440" tIns="45720" rIns="91440" bIns="45720" anchor="t">
            <a:spAutoFit/>
          </a:bodyPr>
          <a:lstStyle/>
          <a:p>
            <a:pPr algn="ctr"/>
            <a:r>
              <a:rPr lang="it-IT" sz="3200" b="1" i="1" dirty="0">
                <a:solidFill>
                  <a:srgbClr val="8830A1"/>
                </a:solidFill>
                <a:ea typeface="+mn-lt"/>
                <a:cs typeface="+mn-lt"/>
              </a:rPr>
              <a:t>Incontri informativi</a:t>
            </a:r>
          </a:p>
        </p:txBody>
      </p:sp>
      <p:pic>
        <p:nvPicPr>
          <p:cNvPr id="2" name="Immagine 2">
            <a:extLst>
              <a:ext uri="{FF2B5EF4-FFF2-40B4-BE49-F238E27FC236}">
                <a16:creationId xmlns:a16="http://schemas.microsoft.com/office/drawing/2014/main" id="{6237D1FB-4098-412A-BC41-928AA4A4E1EC}"/>
              </a:ext>
            </a:extLst>
          </p:cNvPr>
          <p:cNvPicPr>
            <a:picLocks noChangeAspect="1"/>
          </p:cNvPicPr>
          <p:nvPr/>
        </p:nvPicPr>
        <p:blipFill>
          <a:blip r:embed="rId3"/>
          <a:stretch>
            <a:fillRect/>
          </a:stretch>
        </p:blipFill>
        <p:spPr>
          <a:xfrm>
            <a:off x="2017713" y="1297656"/>
            <a:ext cx="7815261" cy="2826000"/>
          </a:xfrm>
          <a:prstGeom prst="rect">
            <a:avLst/>
          </a:prstGeom>
        </p:spPr>
      </p:pic>
    </p:spTree>
    <p:extLst>
      <p:ext uri="{BB962C8B-B14F-4D97-AF65-F5344CB8AC3E}">
        <p14:creationId xmlns:p14="http://schemas.microsoft.com/office/powerpoint/2010/main" val="143472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2">
            <a:extLst>
              <a:ext uri="{FF2B5EF4-FFF2-40B4-BE49-F238E27FC236}">
                <a16:creationId xmlns:a16="http://schemas.microsoft.com/office/drawing/2014/main" id="{59583DE2-FC68-423F-AD6E-2396CFFABE26}"/>
              </a:ext>
            </a:extLst>
          </p:cNvPr>
          <p:cNvSpPr txBox="1">
            <a:spLocks/>
          </p:cNvSpPr>
          <p:nvPr/>
        </p:nvSpPr>
        <p:spPr>
          <a:xfrm>
            <a:off x="2152650" y="279401"/>
            <a:ext cx="7903790" cy="304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200" spc="-20" dirty="0">
                <a:solidFill>
                  <a:srgbClr val="4D4D4D"/>
                </a:solidFill>
                <a:latin typeface="Century Gothic" panose="020B0502020202020204" pitchFamily="34" charset="0"/>
              </a:rPr>
              <a:t>IL RAPPORTO DI LAVORO A TEMPO DETERMINATO</a:t>
            </a:r>
          </a:p>
        </p:txBody>
      </p:sp>
      <p:sp>
        <p:nvSpPr>
          <p:cNvPr id="9" name="Rettangolo 8">
            <a:extLst>
              <a:ext uri="{FF2B5EF4-FFF2-40B4-BE49-F238E27FC236}">
                <a16:creationId xmlns:a16="http://schemas.microsoft.com/office/drawing/2014/main" id="{916E5264-31F9-4F6B-B1D4-C27F1D9A8E1F}"/>
              </a:ext>
            </a:extLst>
          </p:cNvPr>
          <p:cNvSpPr/>
          <p:nvPr/>
        </p:nvSpPr>
        <p:spPr>
          <a:xfrm>
            <a:off x="335360" y="1397816"/>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3000" b="1" dirty="0"/>
              <a:t>Durata massima</a:t>
            </a:r>
          </a:p>
          <a:p>
            <a:pPr lvl="0" algn="ctr"/>
            <a:r>
              <a:rPr lang="it-IT" sz="2000" b="1" i="1" dirty="0">
                <a:solidFill>
                  <a:prstClr val="white">
                    <a:lumMod val="75000"/>
                  </a:prstClr>
                </a:solidFill>
              </a:rPr>
              <a:t>articolo 19, comma 2</a:t>
            </a:r>
            <a:endParaRPr lang="it-IT" sz="2000" i="1" dirty="0">
              <a:solidFill>
                <a:prstClr val="white">
                  <a:lumMod val="75000"/>
                </a:prstClr>
              </a:solidFill>
            </a:endParaRPr>
          </a:p>
        </p:txBody>
      </p:sp>
      <p:sp>
        <p:nvSpPr>
          <p:cNvPr id="10" name="Rettangolo 9">
            <a:extLst>
              <a:ext uri="{FF2B5EF4-FFF2-40B4-BE49-F238E27FC236}">
                <a16:creationId xmlns:a16="http://schemas.microsoft.com/office/drawing/2014/main" id="{A2DC3318-8AE5-4BE5-A48D-85A716E80FB6}"/>
              </a:ext>
            </a:extLst>
          </p:cNvPr>
          <p:cNvSpPr/>
          <p:nvPr/>
        </p:nvSpPr>
        <p:spPr>
          <a:xfrm>
            <a:off x="353875" y="2747202"/>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Proroghe</a:t>
            </a:r>
          </a:p>
          <a:p>
            <a:pPr lvl="0" algn="ctr"/>
            <a:r>
              <a:rPr lang="it-IT" sz="2000" b="1" i="1" dirty="0">
                <a:solidFill>
                  <a:prstClr val="white">
                    <a:lumMod val="75000"/>
                  </a:prstClr>
                </a:solidFill>
              </a:rPr>
              <a:t>articolo 21, comma 2</a:t>
            </a:r>
            <a:endParaRPr lang="it-IT" sz="2000" i="1" dirty="0">
              <a:solidFill>
                <a:prstClr val="white">
                  <a:lumMod val="75000"/>
                </a:prstClr>
              </a:solidFill>
            </a:endParaRPr>
          </a:p>
        </p:txBody>
      </p:sp>
      <p:sp>
        <p:nvSpPr>
          <p:cNvPr id="11" name="Rettangolo 10">
            <a:extLst>
              <a:ext uri="{FF2B5EF4-FFF2-40B4-BE49-F238E27FC236}">
                <a16:creationId xmlns:a16="http://schemas.microsoft.com/office/drawing/2014/main" id="{159C8BC2-E985-44A4-B937-8BA32CD0E873}"/>
              </a:ext>
            </a:extLst>
          </p:cNvPr>
          <p:cNvSpPr/>
          <p:nvPr/>
        </p:nvSpPr>
        <p:spPr>
          <a:xfrm>
            <a:off x="8024083" y="1397816"/>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Stop &amp; Go</a:t>
            </a:r>
          </a:p>
          <a:p>
            <a:pPr lvl="0" algn="ctr"/>
            <a:r>
              <a:rPr lang="it-IT" sz="2000" b="1" i="1" dirty="0">
                <a:solidFill>
                  <a:prstClr val="white">
                    <a:lumMod val="75000"/>
                  </a:prstClr>
                </a:solidFill>
              </a:rPr>
              <a:t>articolo 21, comma 2</a:t>
            </a:r>
            <a:endParaRPr lang="it-IT" sz="2000" i="1" dirty="0">
              <a:solidFill>
                <a:prstClr val="white">
                  <a:lumMod val="75000"/>
                </a:prstClr>
              </a:solidFill>
            </a:endParaRPr>
          </a:p>
        </p:txBody>
      </p:sp>
      <p:sp>
        <p:nvSpPr>
          <p:cNvPr id="12" name="Rettangolo 11">
            <a:extLst>
              <a:ext uri="{FF2B5EF4-FFF2-40B4-BE49-F238E27FC236}">
                <a16:creationId xmlns:a16="http://schemas.microsoft.com/office/drawing/2014/main" id="{9C22DE0F-345C-481E-A8E9-726366E6C427}"/>
              </a:ext>
            </a:extLst>
          </p:cNvPr>
          <p:cNvSpPr/>
          <p:nvPr/>
        </p:nvSpPr>
        <p:spPr>
          <a:xfrm>
            <a:off x="4229123" y="2753274"/>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Limite percentuale</a:t>
            </a:r>
          </a:p>
          <a:p>
            <a:pPr lvl="0" algn="ctr"/>
            <a:r>
              <a:rPr lang="it-IT" sz="2000" b="1" i="1" dirty="0">
                <a:solidFill>
                  <a:prstClr val="white">
                    <a:lumMod val="75000"/>
                  </a:prstClr>
                </a:solidFill>
              </a:rPr>
              <a:t>articolo 23, comma 1</a:t>
            </a:r>
            <a:endParaRPr lang="it-IT" sz="2000" i="1" dirty="0">
              <a:solidFill>
                <a:prstClr val="white">
                  <a:lumMod val="75000"/>
                </a:prstClr>
              </a:solidFill>
            </a:endParaRPr>
          </a:p>
        </p:txBody>
      </p:sp>
      <p:sp>
        <p:nvSpPr>
          <p:cNvPr id="13" name="Rettangolo 12">
            <a:extLst>
              <a:ext uri="{FF2B5EF4-FFF2-40B4-BE49-F238E27FC236}">
                <a16:creationId xmlns:a16="http://schemas.microsoft.com/office/drawing/2014/main" id="{B64237FD-9EF4-4635-B9F0-FBEA34771B3D}"/>
              </a:ext>
            </a:extLst>
          </p:cNvPr>
          <p:cNvSpPr/>
          <p:nvPr/>
        </p:nvSpPr>
        <p:spPr>
          <a:xfrm>
            <a:off x="353875" y="5423759"/>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Divieti</a:t>
            </a:r>
          </a:p>
          <a:p>
            <a:pPr lvl="0" algn="ctr"/>
            <a:r>
              <a:rPr lang="it-IT" sz="2000" b="1" i="1" dirty="0">
                <a:solidFill>
                  <a:prstClr val="white">
                    <a:lumMod val="75000"/>
                  </a:prstClr>
                </a:solidFill>
              </a:rPr>
              <a:t>articolo 20, comma 1</a:t>
            </a:r>
            <a:endParaRPr lang="it-IT" sz="2000" i="1" dirty="0">
              <a:solidFill>
                <a:prstClr val="white">
                  <a:lumMod val="75000"/>
                </a:prstClr>
              </a:solidFill>
            </a:endParaRPr>
          </a:p>
        </p:txBody>
      </p:sp>
      <p:sp>
        <p:nvSpPr>
          <p:cNvPr id="14" name="Rettangolo 13">
            <a:extLst>
              <a:ext uri="{FF2B5EF4-FFF2-40B4-BE49-F238E27FC236}">
                <a16:creationId xmlns:a16="http://schemas.microsoft.com/office/drawing/2014/main" id="{D655512B-32C3-4AAC-B9C1-CBC29DBF2C54}"/>
              </a:ext>
            </a:extLst>
          </p:cNvPr>
          <p:cNvSpPr/>
          <p:nvPr/>
        </p:nvSpPr>
        <p:spPr>
          <a:xfrm>
            <a:off x="8024083" y="2764473"/>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Diritto di Precedenza</a:t>
            </a:r>
          </a:p>
          <a:p>
            <a:pPr lvl="0" algn="ctr"/>
            <a:r>
              <a:rPr lang="it-IT" sz="2000" b="1" i="1" dirty="0">
                <a:solidFill>
                  <a:prstClr val="white">
                    <a:lumMod val="75000"/>
                  </a:prstClr>
                </a:solidFill>
              </a:rPr>
              <a:t>articolo 24</a:t>
            </a:r>
            <a:endParaRPr lang="it-IT" sz="2000" i="1" dirty="0">
              <a:solidFill>
                <a:prstClr val="white">
                  <a:lumMod val="75000"/>
                </a:prstClr>
              </a:solidFill>
            </a:endParaRPr>
          </a:p>
        </p:txBody>
      </p:sp>
      <p:sp>
        <p:nvSpPr>
          <p:cNvPr id="15" name="Rettangolo 14">
            <a:extLst>
              <a:ext uri="{FF2B5EF4-FFF2-40B4-BE49-F238E27FC236}">
                <a16:creationId xmlns:a16="http://schemas.microsoft.com/office/drawing/2014/main" id="{811344C8-58AA-407F-B707-FCFB4296D7DD}"/>
              </a:ext>
            </a:extLst>
          </p:cNvPr>
          <p:cNvSpPr/>
          <p:nvPr/>
        </p:nvSpPr>
        <p:spPr>
          <a:xfrm>
            <a:off x="333952" y="4101124"/>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Contribuzione maggiorata 1,4%</a:t>
            </a:r>
          </a:p>
          <a:p>
            <a:pPr lvl="0" algn="ctr"/>
            <a:r>
              <a:rPr lang="it-IT" sz="2000" b="1" i="1" dirty="0">
                <a:solidFill>
                  <a:prstClr val="white">
                    <a:lumMod val="75000"/>
                  </a:prstClr>
                </a:solidFill>
              </a:rPr>
              <a:t>art. 2, co 28, L.92/2012</a:t>
            </a:r>
            <a:endParaRPr lang="it-IT" sz="2000" i="1" dirty="0">
              <a:solidFill>
                <a:prstClr val="white">
                  <a:lumMod val="75000"/>
                </a:prstClr>
              </a:solidFill>
            </a:endParaRPr>
          </a:p>
        </p:txBody>
      </p:sp>
      <p:sp>
        <p:nvSpPr>
          <p:cNvPr id="16" name="Rettangolo 15">
            <a:extLst>
              <a:ext uri="{FF2B5EF4-FFF2-40B4-BE49-F238E27FC236}">
                <a16:creationId xmlns:a16="http://schemas.microsoft.com/office/drawing/2014/main" id="{BBBF48F2-139F-453B-9E11-9C9963524533}"/>
              </a:ext>
            </a:extLst>
          </p:cNvPr>
          <p:cNvSpPr/>
          <p:nvPr/>
        </p:nvSpPr>
        <p:spPr>
          <a:xfrm>
            <a:off x="8024082" y="5445224"/>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Comunicazione ai lavoratori a termine</a:t>
            </a:r>
          </a:p>
          <a:p>
            <a:pPr algn="ctr"/>
            <a:r>
              <a:rPr lang="it-IT" sz="2000" b="1" i="1" dirty="0">
                <a:solidFill>
                  <a:schemeClr val="bg1">
                    <a:lumMod val="75000"/>
                  </a:schemeClr>
                </a:solidFill>
              </a:rPr>
              <a:t>articolo 19, comma 5</a:t>
            </a:r>
            <a:endParaRPr lang="it-IT" sz="2000" i="1" dirty="0">
              <a:solidFill>
                <a:schemeClr val="bg1">
                  <a:lumMod val="75000"/>
                </a:schemeClr>
              </a:solidFill>
            </a:endParaRPr>
          </a:p>
        </p:txBody>
      </p:sp>
      <p:sp>
        <p:nvSpPr>
          <p:cNvPr id="17" name="Rettangolo 16">
            <a:extLst>
              <a:ext uri="{FF2B5EF4-FFF2-40B4-BE49-F238E27FC236}">
                <a16:creationId xmlns:a16="http://schemas.microsoft.com/office/drawing/2014/main" id="{81B2BC53-FC17-4665-9DEF-767662430B21}"/>
              </a:ext>
            </a:extLst>
          </p:cNvPr>
          <p:cNvSpPr/>
          <p:nvPr/>
        </p:nvSpPr>
        <p:spPr>
          <a:xfrm>
            <a:off x="4229123" y="1412776"/>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3000" b="1" dirty="0"/>
              <a:t>Causale</a:t>
            </a:r>
          </a:p>
          <a:p>
            <a:pPr lvl="0" algn="ctr"/>
            <a:r>
              <a:rPr lang="it-IT" sz="2000" b="1" i="1" dirty="0">
                <a:solidFill>
                  <a:prstClr val="white">
                    <a:lumMod val="75000"/>
                  </a:prstClr>
                </a:solidFill>
              </a:rPr>
              <a:t>articolo 19, comma 1</a:t>
            </a:r>
            <a:endParaRPr lang="it-IT" sz="2000" i="1" dirty="0">
              <a:solidFill>
                <a:prstClr val="white">
                  <a:lumMod val="75000"/>
                </a:prstClr>
              </a:solidFill>
            </a:endParaRPr>
          </a:p>
        </p:txBody>
      </p:sp>
      <p:sp>
        <p:nvSpPr>
          <p:cNvPr id="18" name="Rettangolo 17">
            <a:extLst>
              <a:ext uri="{FF2B5EF4-FFF2-40B4-BE49-F238E27FC236}">
                <a16:creationId xmlns:a16="http://schemas.microsoft.com/office/drawing/2014/main" id="{95A7C995-F9EC-425A-8635-42774B41AF4D}"/>
              </a:ext>
            </a:extLst>
          </p:cNvPr>
          <p:cNvSpPr/>
          <p:nvPr/>
        </p:nvSpPr>
        <p:spPr>
          <a:xfrm>
            <a:off x="8024082" y="4099863"/>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Prosecuzione </a:t>
            </a:r>
          </a:p>
          <a:p>
            <a:pPr algn="ctr"/>
            <a:r>
              <a:rPr lang="it-IT" sz="3000" b="1" dirty="0"/>
              <a:t>di fatto</a:t>
            </a:r>
          </a:p>
          <a:p>
            <a:pPr lvl="0" algn="ctr"/>
            <a:r>
              <a:rPr lang="it-IT" sz="2000" b="1" i="1" dirty="0">
                <a:solidFill>
                  <a:prstClr val="white">
                    <a:lumMod val="75000"/>
                  </a:prstClr>
                </a:solidFill>
              </a:rPr>
              <a:t>articolo 22, comma 1</a:t>
            </a:r>
            <a:endParaRPr lang="it-IT" sz="2000" i="1" dirty="0">
              <a:solidFill>
                <a:prstClr val="white">
                  <a:lumMod val="75000"/>
                </a:prstClr>
              </a:solidFill>
            </a:endParaRPr>
          </a:p>
        </p:txBody>
      </p:sp>
      <p:sp>
        <p:nvSpPr>
          <p:cNvPr id="19" name="Rettangolo 18">
            <a:extLst>
              <a:ext uri="{FF2B5EF4-FFF2-40B4-BE49-F238E27FC236}">
                <a16:creationId xmlns:a16="http://schemas.microsoft.com/office/drawing/2014/main" id="{799B9BA6-F782-45DD-86A7-D0D9C0E10252}"/>
              </a:ext>
            </a:extLst>
          </p:cNvPr>
          <p:cNvSpPr/>
          <p:nvPr/>
        </p:nvSpPr>
        <p:spPr>
          <a:xfrm>
            <a:off x="4229123" y="5411498"/>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Comunicazione alle RSU/RSA</a:t>
            </a:r>
          </a:p>
          <a:p>
            <a:pPr lvl="0" algn="ctr"/>
            <a:r>
              <a:rPr lang="it-IT" sz="2000" b="1" i="1" dirty="0">
                <a:solidFill>
                  <a:prstClr val="white">
                    <a:lumMod val="75000"/>
                  </a:prstClr>
                </a:solidFill>
              </a:rPr>
              <a:t>articolo 23, comma 5</a:t>
            </a:r>
            <a:endParaRPr lang="it-IT" sz="2000" i="1" dirty="0">
              <a:solidFill>
                <a:prstClr val="white">
                  <a:lumMod val="75000"/>
                </a:prstClr>
              </a:solidFill>
            </a:endParaRPr>
          </a:p>
        </p:txBody>
      </p:sp>
      <p:sp>
        <p:nvSpPr>
          <p:cNvPr id="20" name="Rettangolo 19">
            <a:extLst>
              <a:ext uri="{FF2B5EF4-FFF2-40B4-BE49-F238E27FC236}">
                <a16:creationId xmlns:a16="http://schemas.microsoft.com/office/drawing/2014/main" id="{D246C05C-4E88-4086-A635-5C2D8DFE026A}"/>
              </a:ext>
            </a:extLst>
          </p:cNvPr>
          <p:cNvSpPr/>
          <p:nvPr/>
        </p:nvSpPr>
        <p:spPr>
          <a:xfrm>
            <a:off x="4229123" y="4077072"/>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Contribuzione addizionale 0,5%</a:t>
            </a:r>
          </a:p>
          <a:p>
            <a:pPr lvl="0" algn="ctr"/>
            <a:r>
              <a:rPr lang="it-IT" sz="2000" b="1" i="1" dirty="0">
                <a:solidFill>
                  <a:prstClr val="white">
                    <a:lumMod val="75000"/>
                  </a:prstClr>
                </a:solidFill>
              </a:rPr>
              <a:t>art. 2, co 28, L.92/2012</a:t>
            </a:r>
            <a:endParaRPr lang="it-IT" sz="2000" i="1" dirty="0">
              <a:solidFill>
                <a:prstClr val="white">
                  <a:lumMod val="75000"/>
                </a:prstClr>
              </a:solidFill>
            </a:endParaRPr>
          </a:p>
        </p:txBody>
      </p:sp>
      <p:sp>
        <p:nvSpPr>
          <p:cNvPr id="21" name="Segnaposto testo 2">
            <a:extLst>
              <a:ext uri="{FF2B5EF4-FFF2-40B4-BE49-F238E27FC236}">
                <a16:creationId xmlns:a16="http://schemas.microsoft.com/office/drawing/2014/main" id="{9380CB0A-CFCF-4AAE-AFB6-4ED7AD4BC8D4}"/>
              </a:ext>
            </a:extLst>
          </p:cNvPr>
          <p:cNvSpPr txBox="1">
            <a:spLocks/>
          </p:cNvSpPr>
          <p:nvPr/>
        </p:nvSpPr>
        <p:spPr>
          <a:xfrm>
            <a:off x="2197993" y="817432"/>
            <a:ext cx="9292323" cy="30414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500" b="1" spc="-20" dirty="0">
                <a:solidFill>
                  <a:srgbClr val="4D4D4D"/>
                </a:solidFill>
                <a:latin typeface="Century Gothic"/>
              </a:rPr>
              <a:t>LE REGOLE                                  (norma base </a:t>
            </a:r>
            <a:r>
              <a:rPr lang="it-IT" sz="2500" b="1" spc="-20" dirty="0" err="1">
                <a:solidFill>
                  <a:srgbClr val="4D4D4D"/>
                </a:solidFill>
                <a:latin typeface="Century Gothic"/>
              </a:rPr>
              <a:t>D.Lgs.</a:t>
            </a:r>
            <a:r>
              <a:rPr lang="it-IT" sz="2500" b="1" spc="-20" dirty="0">
                <a:solidFill>
                  <a:srgbClr val="4D4D4D"/>
                </a:solidFill>
                <a:latin typeface="Century Gothic"/>
              </a:rPr>
              <a:t> 81/2015)</a:t>
            </a:r>
            <a:endParaRPr lang="it-IT" sz="2500" b="1" spc="-20" dirty="0">
              <a:solidFill>
                <a:srgbClr val="4D4D4D"/>
              </a:solidFill>
              <a:latin typeface="Century Gothic" panose="020B0502020202020204" pitchFamily="34" charset="0"/>
            </a:endParaRPr>
          </a:p>
        </p:txBody>
      </p:sp>
    </p:spTree>
    <p:extLst>
      <p:ext uri="{BB962C8B-B14F-4D97-AF65-F5344CB8AC3E}">
        <p14:creationId xmlns:p14="http://schemas.microsoft.com/office/powerpoint/2010/main" val="420407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2">
            <a:extLst>
              <a:ext uri="{FF2B5EF4-FFF2-40B4-BE49-F238E27FC236}">
                <a16:creationId xmlns:a16="http://schemas.microsoft.com/office/drawing/2014/main" id="{59583DE2-FC68-423F-AD6E-2396CFFABE26}"/>
              </a:ext>
            </a:extLst>
          </p:cNvPr>
          <p:cNvSpPr txBox="1">
            <a:spLocks/>
          </p:cNvSpPr>
          <p:nvPr/>
        </p:nvSpPr>
        <p:spPr>
          <a:xfrm>
            <a:off x="2152650" y="279401"/>
            <a:ext cx="7903790" cy="304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200" spc="-20" dirty="0">
                <a:solidFill>
                  <a:srgbClr val="4D4D4D"/>
                </a:solidFill>
                <a:latin typeface="Century Gothic" panose="020B0502020202020204" pitchFamily="34" charset="0"/>
              </a:rPr>
              <a:t>IL RAPPORTO DI LAVORO A TEMPO DETERMINATO</a:t>
            </a:r>
          </a:p>
        </p:txBody>
      </p:sp>
      <p:sp>
        <p:nvSpPr>
          <p:cNvPr id="9" name="Rettangolo 8">
            <a:extLst>
              <a:ext uri="{FF2B5EF4-FFF2-40B4-BE49-F238E27FC236}">
                <a16:creationId xmlns:a16="http://schemas.microsoft.com/office/drawing/2014/main" id="{916E5264-31F9-4F6B-B1D4-C27F1D9A8E1F}"/>
              </a:ext>
            </a:extLst>
          </p:cNvPr>
          <p:cNvSpPr/>
          <p:nvPr/>
        </p:nvSpPr>
        <p:spPr>
          <a:xfrm>
            <a:off x="335360" y="1253800"/>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3000" b="1" dirty="0"/>
              <a:t>Durata massima</a:t>
            </a:r>
          </a:p>
          <a:p>
            <a:pPr lvl="0" algn="ctr"/>
            <a:r>
              <a:rPr lang="it-IT" sz="2000" b="1" i="1" dirty="0">
                <a:solidFill>
                  <a:prstClr val="white">
                    <a:lumMod val="75000"/>
                  </a:prstClr>
                </a:solidFill>
              </a:rPr>
              <a:t>articolo 19, comma 2</a:t>
            </a:r>
            <a:endParaRPr lang="it-IT" sz="2000" i="1" dirty="0">
              <a:solidFill>
                <a:prstClr val="white">
                  <a:lumMod val="75000"/>
                </a:prstClr>
              </a:solidFill>
            </a:endParaRPr>
          </a:p>
        </p:txBody>
      </p:sp>
      <p:sp>
        <p:nvSpPr>
          <p:cNvPr id="10" name="Rettangolo 9">
            <a:extLst>
              <a:ext uri="{FF2B5EF4-FFF2-40B4-BE49-F238E27FC236}">
                <a16:creationId xmlns:a16="http://schemas.microsoft.com/office/drawing/2014/main" id="{A2DC3318-8AE5-4BE5-A48D-85A716E80FB6}"/>
              </a:ext>
            </a:extLst>
          </p:cNvPr>
          <p:cNvSpPr/>
          <p:nvPr/>
        </p:nvSpPr>
        <p:spPr>
          <a:xfrm>
            <a:off x="353875" y="2636912"/>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Proroghe</a:t>
            </a:r>
          </a:p>
          <a:p>
            <a:pPr lvl="0" algn="ctr"/>
            <a:r>
              <a:rPr lang="it-IT" sz="2000" b="1" i="1" dirty="0">
                <a:solidFill>
                  <a:prstClr val="white">
                    <a:lumMod val="75000"/>
                  </a:prstClr>
                </a:solidFill>
              </a:rPr>
              <a:t>articolo 21, comma 2</a:t>
            </a:r>
            <a:endParaRPr lang="it-IT" sz="2000" i="1" dirty="0">
              <a:solidFill>
                <a:prstClr val="white">
                  <a:lumMod val="75000"/>
                </a:prstClr>
              </a:solidFill>
            </a:endParaRPr>
          </a:p>
        </p:txBody>
      </p:sp>
      <p:sp>
        <p:nvSpPr>
          <p:cNvPr id="11" name="Rettangolo 10">
            <a:extLst>
              <a:ext uri="{FF2B5EF4-FFF2-40B4-BE49-F238E27FC236}">
                <a16:creationId xmlns:a16="http://schemas.microsoft.com/office/drawing/2014/main" id="{159C8BC2-E985-44A4-B937-8BA32CD0E873}"/>
              </a:ext>
            </a:extLst>
          </p:cNvPr>
          <p:cNvSpPr/>
          <p:nvPr/>
        </p:nvSpPr>
        <p:spPr>
          <a:xfrm>
            <a:off x="8024083" y="1253800"/>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Stop &amp; Go</a:t>
            </a:r>
          </a:p>
          <a:p>
            <a:pPr lvl="0" algn="ctr"/>
            <a:r>
              <a:rPr lang="it-IT" sz="2000" b="1" i="1" dirty="0">
                <a:solidFill>
                  <a:prstClr val="white">
                    <a:lumMod val="75000"/>
                  </a:prstClr>
                </a:solidFill>
              </a:rPr>
              <a:t>articolo 21, comma 2</a:t>
            </a:r>
            <a:endParaRPr lang="it-IT" sz="2000" i="1" dirty="0">
              <a:solidFill>
                <a:prstClr val="white">
                  <a:lumMod val="75000"/>
                </a:prstClr>
              </a:solidFill>
            </a:endParaRPr>
          </a:p>
        </p:txBody>
      </p:sp>
      <p:sp>
        <p:nvSpPr>
          <p:cNvPr id="12" name="Rettangolo 11">
            <a:extLst>
              <a:ext uri="{FF2B5EF4-FFF2-40B4-BE49-F238E27FC236}">
                <a16:creationId xmlns:a16="http://schemas.microsoft.com/office/drawing/2014/main" id="{9C22DE0F-345C-481E-A8E9-726366E6C427}"/>
              </a:ext>
            </a:extLst>
          </p:cNvPr>
          <p:cNvSpPr/>
          <p:nvPr/>
        </p:nvSpPr>
        <p:spPr>
          <a:xfrm>
            <a:off x="4229123" y="2642984"/>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Limite percentuale</a:t>
            </a:r>
          </a:p>
          <a:p>
            <a:pPr lvl="0" algn="ctr"/>
            <a:r>
              <a:rPr lang="it-IT" sz="2000" b="1" i="1" dirty="0">
                <a:solidFill>
                  <a:prstClr val="white">
                    <a:lumMod val="75000"/>
                  </a:prstClr>
                </a:solidFill>
              </a:rPr>
              <a:t>articolo 23, comma 1</a:t>
            </a:r>
            <a:endParaRPr lang="it-IT" sz="2000" i="1" dirty="0">
              <a:solidFill>
                <a:prstClr val="white">
                  <a:lumMod val="75000"/>
                </a:prstClr>
              </a:solidFill>
            </a:endParaRPr>
          </a:p>
        </p:txBody>
      </p:sp>
      <p:sp>
        <p:nvSpPr>
          <p:cNvPr id="13" name="Rettangolo 12">
            <a:extLst>
              <a:ext uri="{FF2B5EF4-FFF2-40B4-BE49-F238E27FC236}">
                <a16:creationId xmlns:a16="http://schemas.microsoft.com/office/drawing/2014/main" id="{B64237FD-9EF4-4635-B9F0-FBEA34771B3D}"/>
              </a:ext>
            </a:extLst>
          </p:cNvPr>
          <p:cNvSpPr/>
          <p:nvPr/>
        </p:nvSpPr>
        <p:spPr>
          <a:xfrm>
            <a:off x="353875" y="5457485"/>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Divieti</a:t>
            </a:r>
          </a:p>
          <a:p>
            <a:pPr lvl="0" algn="ctr"/>
            <a:r>
              <a:rPr lang="it-IT" sz="2000" b="1" i="1" dirty="0">
                <a:solidFill>
                  <a:prstClr val="white">
                    <a:lumMod val="75000"/>
                  </a:prstClr>
                </a:solidFill>
              </a:rPr>
              <a:t>articolo 20, comma 1</a:t>
            </a:r>
            <a:endParaRPr lang="it-IT" sz="2000" i="1" dirty="0">
              <a:solidFill>
                <a:prstClr val="white">
                  <a:lumMod val="75000"/>
                </a:prstClr>
              </a:solidFill>
            </a:endParaRPr>
          </a:p>
        </p:txBody>
      </p:sp>
      <p:sp>
        <p:nvSpPr>
          <p:cNvPr id="14" name="Rettangolo 13">
            <a:extLst>
              <a:ext uri="{FF2B5EF4-FFF2-40B4-BE49-F238E27FC236}">
                <a16:creationId xmlns:a16="http://schemas.microsoft.com/office/drawing/2014/main" id="{D655512B-32C3-4AAC-B9C1-CBC29DBF2C54}"/>
              </a:ext>
            </a:extLst>
          </p:cNvPr>
          <p:cNvSpPr/>
          <p:nvPr/>
        </p:nvSpPr>
        <p:spPr>
          <a:xfrm>
            <a:off x="8024083" y="2654183"/>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Diritto di Precedenza</a:t>
            </a:r>
          </a:p>
          <a:p>
            <a:pPr lvl="0" algn="ctr"/>
            <a:r>
              <a:rPr lang="it-IT" sz="2000" b="1" i="1" dirty="0">
                <a:solidFill>
                  <a:prstClr val="white">
                    <a:lumMod val="75000"/>
                  </a:prstClr>
                </a:solidFill>
              </a:rPr>
              <a:t>articolo 24</a:t>
            </a:r>
            <a:endParaRPr lang="it-IT" sz="2000" i="1" dirty="0">
              <a:solidFill>
                <a:prstClr val="white">
                  <a:lumMod val="75000"/>
                </a:prstClr>
              </a:solidFill>
            </a:endParaRPr>
          </a:p>
        </p:txBody>
      </p:sp>
      <p:sp>
        <p:nvSpPr>
          <p:cNvPr id="15" name="Rettangolo 14">
            <a:extLst>
              <a:ext uri="{FF2B5EF4-FFF2-40B4-BE49-F238E27FC236}">
                <a16:creationId xmlns:a16="http://schemas.microsoft.com/office/drawing/2014/main" id="{811344C8-58AA-407F-B707-FCFB4296D7DD}"/>
              </a:ext>
            </a:extLst>
          </p:cNvPr>
          <p:cNvSpPr/>
          <p:nvPr/>
        </p:nvSpPr>
        <p:spPr>
          <a:xfrm>
            <a:off x="333952" y="4029116"/>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Contribuzione maggiorata 1,4%</a:t>
            </a:r>
          </a:p>
          <a:p>
            <a:pPr lvl="0" algn="ctr"/>
            <a:r>
              <a:rPr lang="it-IT" sz="2000" b="1" i="1" dirty="0">
                <a:solidFill>
                  <a:prstClr val="white">
                    <a:lumMod val="75000"/>
                  </a:prstClr>
                </a:solidFill>
              </a:rPr>
              <a:t>art. 2, co 28, L.92/2012</a:t>
            </a:r>
            <a:endParaRPr lang="it-IT" sz="2000" i="1" dirty="0">
              <a:solidFill>
                <a:prstClr val="white">
                  <a:lumMod val="75000"/>
                </a:prstClr>
              </a:solidFill>
            </a:endParaRPr>
          </a:p>
        </p:txBody>
      </p:sp>
      <p:sp>
        <p:nvSpPr>
          <p:cNvPr id="16" name="Rettangolo 15">
            <a:extLst>
              <a:ext uri="{FF2B5EF4-FFF2-40B4-BE49-F238E27FC236}">
                <a16:creationId xmlns:a16="http://schemas.microsoft.com/office/drawing/2014/main" id="{BBBF48F2-139F-453B-9E11-9C9963524533}"/>
              </a:ext>
            </a:extLst>
          </p:cNvPr>
          <p:cNvSpPr/>
          <p:nvPr/>
        </p:nvSpPr>
        <p:spPr>
          <a:xfrm>
            <a:off x="8024082" y="5478950"/>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Comunicazione ai lavoratori a termine</a:t>
            </a:r>
          </a:p>
          <a:p>
            <a:pPr algn="ctr"/>
            <a:r>
              <a:rPr lang="it-IT" sz="2000" b="1" i="1" dirty="0">
                <a:solidFill>
                  <a:schemeClr val="bg1">
                    <a:lumMod val="75000"/>
                  </a:schemeClr>
                </a:solidFill>
              </a:rPr>
              <a:t>articolo 19, comma 5</a:t>
            </a:r>
            <a:endParaRPr lang="it-IT" sz="2000" i="1" dirty="0">
              <a:solidFill>
                <a:schemeClr val="bg1">
                  <a:lumMod val="75000"/>
                </a:schemeClr>
              </a:solidFill>
            </a:endParaRPr>
          </a:p>
        </p:txBody>
      </p:sp>
      <p:sp>
        <p:nvSpPr>
          <p:cNvPr id="17" name="Rettangolo 16">
            <a:extLst>
              <a:ext uri="{FF2B5EF4-FFF2-40B4-BE49-F238E27FC236}">
                <a16:creationId xmlns:a16="http://schemas.microsoft.com/office/drawing/2014/main" id="{81B2BC53-FC17-4665-9DEF-767662430B21}"/>
              </a:ext>
            </a:extLst>
          </p:cNvPr>
          <p:cNvSpPr/>
          <p:nvPr/>
        </p:nvSpPr>
        <p:spPr>
          <a:xfrm>
            <a:off x="4229123" y="1268760"/>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3000" b="1" dirty="0"/>
              <a:t>Causale</a:t>
            </a:r>
          </a:p>
          <a:p>
            <a:pPr lvl="0" algn="ctr"/>
            <a:r>
              <a:rPr lang="it-IT" sz="2000" b="1" i="1" dirty="0">
                <a:solidFill>
                  <a:prstClr val="white">
                    <a:lumMod val="75000"/>
                  </a:prstClr>
                </a:solidFill>
              </a:rPr>
              <a:t>articolo 19, comma 1</a:t>
            </a:r>
            <a:endParaRPr lang="it-IT" sz="2000" i="1" dirty="0">
              <a:solidFill>
                <a:prstClr val="white">
                  <a:lumMod val="75000"/>
                </a:prstClr>
              </a:solidFill>
            </a:endParaRPr>
          </a:p>
        </p:txBody>
      </p:sp>
      <p:sp>
        <p:nvSpPr>
          <p:cNvPr id="18" name="Rettangolo 17">
            <a:extLst>
              <a:ext uri="{FF2B5EF4-FFF2-40B4-BE49-F238E27FC236}">
                <a16:creationId xmlns:a16="http://schemas.microsoft.com/office/drawing/2014/main" id="{95A7C995-F9EC-425A-8635-42774B41AF4D}"/>
              </a:ext>
            </a:extLst>
          </p:cNvPr>
          <p:cNvSpPr/>
          <p:nvPr/>
        </p:nvSpPr>
        <p:spPr>
          <a:xfrm>
            <a:off x="8024082" y="4027855"/>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Prosecuzione </a:t>
            </a:r>
          </a:p>
          <a:p>
            <a:pPr algn="ctr"/>
            <a:r>
              <a:rPr lang="it-IT" sz="3000" b="1" dirty="0"/>
              <a:t>di fatto</a:t>
            </a:r>
          </a:p>
          <a:p>
            <a:pPr lvl="0" algn="ctr"/>
            <a:r>
              <a:rPr lang="it-IT" sz="2000" b="1" i="1" dirty="0">
                <a:solidFill>
                  <a:prstClr val="white">
                    <a:lumMod val="75000"/>
                  </a:prstClr>
                </a:solidFill>
              </a:rPr>
              <a:t>articolo 22, comma 1</a:t>
            </a:r>
            <a:endParaRPr lang="it-IT" sz="2000" i="1" dirty="0">
              <a:solidFill>
                <a:prstClr val="white">
                  <a:lumMod val="75000"/>
                </a:prstClr>
              </a:solidFill>
            </a:endParaRPr>
          </a:p>
        </p:txBody>
      </p:sp>
      <p:sp>
        <p:nvSpPr>
          <p:cNvPr id="19" name="Rettangolo 18">
            <a:extLst>
              <a:ext uri="{FF2B5EF4-FFF2-40B4-BE49-F238E27FC236}">
                <a16:creationId xmlns:a16="http://schemas.microsoft.com/office/drawing/2014/main" id="{799B9BA6-F782-45DD-86A7-D0D9C0E10252}"/>
              </a:ext>
            </a:extLst>
          </p:cNvPr>
          <p:cNvSpPr/>
          <p:nvPr/>
        </p:nvSpPr>
        <p:spPr>
          <a:xfrm>
            <a:off x="4229123" y="5445224"/>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Comunicazione alle RSU/RSA</a:t>
            </a:r>
          </a:p>
          <a:p>
            <a:pPr lvl="0" algn="ctr"/>
            <a:r>
              <a:rPr lang="it-IT" sz="2000" b="1" i="1" dirty="0">
                <a:solidFill>
                  <a:prstClr val="white">
                    <a:lumMod val="75000"/>
                  </a:prstClr>
                </a:solidFill>
              </a:rPr>
              <a:t>articolo 23, comma 5</a:t>
            </a:r>
            <a:endParaRPr lang="it-IT" sz="2000" i="1" dirty="0">
              <a:solidFill>
                <a:prstClr val="white">
                  <a:lumMod val="75000"/>
                </a:prstClr>
              </a:solidFill>
            </a:endParaRPr>
          </a:p>
        </p:txBody>
      </p:sp>
      <p:sp>
        <p:nvSpPr>
          <p:cNvPr id="20" name="Rettangolo 19">
            <a:extLst>
              <a:ext uri="{FF2B5EF4-FFF2-40B4-BE49-F238E27FC236}">
                <a16:creationId xmlns:a16="http://schemas.microsoft.com/office/drawing/2014/main" id="{D246C05C-4E88-4086-A635-5C2D8DFE026A}"/>
              </a:ext>
            </a:extLst>
          </p:cNvPr>
          <p:cNvSpPr/>
          <p:nvPr/>
        </p:nvSpPr>
        <p:spPr>
          <a:xfrm>
            <a:off x="4229123" y="4005064"/>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Contribuzione addizionale 0,5%</a:t>
            </a:r>
          </a:p>
          <a:p>
            <a:pPr lvl="0" algn="ctr"/>
            <a:r>
              <a:rPr lang="it-IT" sz="2000" b="1" i="1" dirty="0">
                <a:solidFill>
                  <a:prstClr val="white">
                    <a:lumMod val="75000"/>
                  </a:prstClr>
                </a:solidFill>
              </a:rPr>
              <a:t>art. 2, co 28, L.92/2012</a:t>
            </a:r>
            <a:endParaRPr lang="it-IT" sz="2000" i="1" dirty="0">
              <a:solidFill>
                <a:prstClr val="white">
                  <a:lumMod val="75000"/>
                </a:prstClr>
              </a:solidFill>
            </a:endParaRPr>
          </a:p>
        </p:txBody>
      </p:sp>
      <p:sp>
        <p:nvSpPr>
          <p:cNvPr id="21" name="Segnaposto testo 2">
            <a:extLst>
              <a:ext uri="{FF2B5EF4-FFF2-40B4-BE49-F238E27FC236}">
                <a16:creationId xmlns:a16="http://schemas.microsoft.com/office/drawing/2014/main" id="{9380CB0A-CFCF-4AAE-AFB6-4ED7AD4BC8D4}"/>
              </a:ext>
            </a:extLst>
          </p:cNvPr>
          <p:cNvSpPr txBox="1">
            <a:spLocks/>
          </p:cNvSpPr>
          <p:nvPr/>
        </p:nvSpPr>
        <p:spPr>
          <a:xfrm>
            <a:off x="2197993" y="817432"/>
            <a:ext cx="7903790" cy="304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500" b="1" spc="-20" dirty="0">
                <a:solidFill>
                  <a:srgbClr val="4D4D4D"/>
                </a:solidFill>
                <a:latin typeface="Century Gothic" panose="020B0502020202020204" pitchFamily="34" charset="0"/>
              </a:rPr>
              <a:t>LE DEROGHE IN CASO DI LAVORO STAGIONALE</a:t>
            </a:r>
          </a:p>
        </p:txBody>
      </p:sp>
      <p:sp>
        <p:nvSpPr>
          <p:cNvPr id="3" name="Segno di moltiplicazione 2">
            <a:extLst>
              <a:ext uri="{FF2B5EF4-FFF2-40B4-BE49-F238E27FC236}">
                <a16:creationId xmlns:a16="http://schemas.microsoft.com/office/drawing/2014/main" id="{1CB84E4D-45E3-43D8-8AA5-FD3BA1AA8639}"/>
              </a:ext>
            </a:extLst>
          </p:cNvPr>
          <p:cNvSpPr/>
          <p:nvPr/>
        </p:nvSpPr>
        <p:spPr>
          <a:xfrm>
            <a:off x="1166118" y="1283079"/>
            <a:ext cx="1872208" cy="1296144"/>
          </a:xfrm>
          <a:prstGeom prst="mathMultiply">
            <a:avLst>
              <a:gd name="adj1" fmla="val 11596"/>
            </a:avLst>
          </a:prstGeom>
          <a:solidFill>
            <a:srgbClr val="FF0000">
              <a:alpha val="68000"/>
            </a:srgbClr>
          </a:solidFill>
          <a:ln w="57150">
            <a:solidFill>
              <a:srgbClr val="FF00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Segno di moltiplicazione 22">
            <a:extLst>
              <a:ext uri="{FF2B5EF4-FFF2-40B4-BE49-F238E27FC236}">
                <a16:creationId xmlns:a16="http://schemas.microsoft.com/office/drawing/2014/main" id="{60E16B57-57D8-4D65-811C-791141933609}"/>
              </a:ext>
            </a:extLst>
          </p:cNvPr>
          <p:cNvSpPr/>
          <p:nvPr/>
        </p:nvSpPr>
        <p:spPr>
          <a:xfrm>
            <a:off x="5065448" y="1313872"/>
            <a:ext cx="1872208" cy="1296144"/>
          </a:xfrm>
          <a:prstGeom prst="mathMultiply">
            <a:avLst>
              <a:gd name="adj1" fmla="val 11596"/>
            </a:avLst>
          </a:prstGeom>
          <a:solidFill>
            <a:srgbClr val="FF0000">
              <a:alpha val="68000"/>
            </a:srgbClr>
          </a:solidFill>
          <a:ln w="57150">
            <a:solidFill>
              <a:srgbClr val="FF00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Segno di moltiplicazione 23">
            <a:extLst>
              <a:ext uri="{FF2B5EF4-FFF2-40B4-BE49-F238E27FC236}">
                <a16:creationId xmlns:a16="http://schemas.microsoft.com/office/drawing/2014/main" id="{2D159360-F40F-4681-8098-E093A18FFB72}"/>
              </a:ext>
            </a:extLst>
          </p:cNvPr>
          <p:cNvSpPr/>
          <p:nvPr/>
        </p:nvSpPr>
        <p:spPr>
          <a:xfrm>
            <a:off x="5087888" y="3950327"/>
            <a:ext cx="1872208" cy="1296144"/>
          </a:xfrm>
          <a:prstGeom prst="mathMultiply">
            <a:avLst>
              <a:gd name="adj1" fmla="val 11596"/>
            </a:avLst>
          </a:prstGeom>
          <a:solidFill>
            <a:srgbClr val="FF0000">
              <a:alpha val="68000"/>
            </a:srgbClr>
          </a:solidFill>
          <a:ln w="57150">
            <a:solidFill>
              <a:srgbClr val="FF00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Segno di moltiplicazione 24">
            <a:extLst>
              <a:ext uri="{FF2B5EF4-FFF2-40B4-BE49-F238E27FC236}">
                <a16:creationId xmlns:a16="http://schemas.microsoft.com/office/drawing/2014/main" id="{5DCBD44C-6387-47E8-982B-A19D46223F90}"/>
              </a:ext>
            </a:extLst>
          </p:cNvPr>
          <p:cNvSpPr/>
          <p:nvPr/>
        </p:nvSpPr>
        <p:spPr>
          <a:xfrm>
            <a:off x="5074706" y="2671383"/>
            <a:ext cx="1872208" cy="1296144"/>
          </a:xfrm>
          <a:prstGeom prst="mathMultiply">
            <a:avLst>
              <a:gd name="adj1" fmla="val 11596"/>
            </a:avLst>
          </a:prstGeom>
          <a:solidFill>
            <a:srgbClr val="FF0000">
              <a:alpha val="68000"/>
            </a:srgbClr>
          </a:solidFill>
          <a:ln w="57150">
            <a:solidFill>
              <a:srgbClr val="FF00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Segno di moltiplicazione 25">
            <a:extLst>
              <a:ext uri="{FF2B5EF4-FFF2-40B4-BE49-F238E27FC236}">
                <a16:creationId xmlns:a16="http://schemas.microsoft.com/office/drawing/2014/main" id="{0B85F75A-9CC1-4F82-88F8-44003D41FDF6}"/>
              </a:ext>
            </a:extLst>
          </p:cNvPr>
          <p:cNvSpPr/>
          <p:nvPr/>
        </p:nvSpPr>
        <p:spPr>
          <a:xfrm>
            <a:off x="1264131" y="3997517"/>
            <a:ext cx="1872208" cy="1296144"/>
          </a:xfrm>
          <a:prstGeom prst="mathMultiply">
            <a:avLst>
              <a:gd name="adj1" fmla="val 11596"/>
            </a:avLst>
          </a:prstGeom>
          <a:solidFill>
            <a:srgbClr val="FF0000">
              <a:alpha val="68000"/>
            </a:srgbClr>
          </a:solidFill>
          <a:ln w="57150">
            <a:solidFill>
              <a:srgbClr val="FF00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Segno di moltiplicazione 26">
            <a:extLst>
              <a:ext uri="{FF2B5EF4-FFF2-40B4-BE49-F238E27FC236}">
                <a16:creationId xmlns:a16="http://schemas.microsoft.com/office/drawing/2014/main" id="{4A9ED1F4-AC4D-412E-9D92-A2EB691D3E35}"/>
              </a:ext>
            </a:extLst>
          </p:cNvPr>
          <p:cNvSpPr/>
          <p:nvPr/>
        </p:nvSpPr>
        <p:spPr>
          <a:xfrm>
            <a:off x="8963802" y="1272867"/>
            <a:ext cx="1872208" cy="1296144"/>
          </a:xfrm>
          <a:prstGeom prst="mathMultiply">
            <a:avLst>
              <a:gd name="adj1" fmla="val 11596"/>
            </a:avLst>
          </a:prstGeom>
          <a:solidFill>
            <a:srgbClr val="FF0000">
              <a:alpha val="68000"/>
            </a:srgbClr>
          </a:solidFill>
          <a:ln w="57150">
            <a:solidFill>
              <a:srgbClr val="FF00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Segno di moltiplicazione 27">
            <a:extLst>
              <a:ext uri="{FF2B5EF4-FFF2-40B4-BE49-F238E27FC236}">
                <a16:creationId xmlns:a16="http://schemas.microsoft.com/office/drawing/2014/main" id="{C9F7581E-5D89-438B-8D46-6932C57971F1}"/>
              </a:ext>
            </a:extLst>
          </p:cNvPr>
          <p:cNvSpPr/>
          <p:nvPr/>
        </p:nvSpPr>
        <p:spPr>
          <a:xfrm>
            <a:off x="8915184" y="3967527"/>
            <a:ext cx="1872208" cy="1296144"/>
          </a:xfrm>
          <a:prstGeom prst="mathMultiply">
            <a:avLst>
              <a:gd name="adj1" fmla="val 11596"/>
            </a:avLst>
          </a:prstGeom>
          <a:solidFill>
            <a:srgbClr val="FF0000">
              <a:alpha val="68000"/>
            </a:srgbClr>
          </a:solidFill>
          <a:ln w="57150">
            <a:solidFill>
              <a:srgbClr val="FF00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9349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2">
            <a:extLst>
              <a:ext uri="{FF2B5EF4-FFF2-40B4-BE49-F238E27FC236}">
                <a16:creationId xmlns:a16="http://schemas.microsoft.com/office/drawing/2014/main" id="{59583DE2-FC68-423F-AD6E-2396CFFABE26}"/>
              </a:ext>
            </a:extLst>
          </p:cNvPr>
          <p:cNvSpPr txBox="1">
            <a:spLocks/>
          </p:cNvSpPr>
          <p:nvPr/>
        </p:nvSpPr>
        <p:spPr>
          <a:xfrm>
            <a:off x="2152650" y="279401"/>
            <a:ext cx="7903790" cy="304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200" spc="-20" dirty="0">
                <a:solidFill>
                  <a:srgbClr val="4D4D4D"/>
                </a:solidFill>
                <a:latin typeface="Century Gothic" panose="020B0502020202020204" pitchFamily="34" charset="0"/>
              </a:rPr>
              <a:t>LA SOMMINISTRAZIONE DI LAVORO</a:t>
            </a:r>
          </a:p>
        </p:txBody>
      </p:sp>
      <p:sp>
        <p:nvSpPr>
          <p:cNvPr id="9" name="Rettangolo 8">
            <a:extLst>
              <a:ext uri="{FF2B5EF4-FFF2-40B4-BE49-F238E27FC236}">
                <a16:creationId xmlns:a16="http://schemas.microsoft.com/office/drawing/2014/main" id="{916E5264-31F9-4F6B-B1D4-C27F1D9A8E1F}"/>
              </a:ext>
            </a:extLst>
          </p:cNvPr>
          <p:cNvSpPr/>
          <p:nvPr/>
        </p:nvSpPr>
        <p:spPr>
          <a:xfrm>
            <a:off x="335360" y="1253800"/>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3000" b="1" dirty="0"/>
              <a:t>Durata massima</a:t>
            </a:r>
          </a:p>
          <a:p>
            <a:pPr lvl="0" algn="ctr"/>
            <a:r>
              <a:rPr lang="it-IT" sz="2000" b="1" i="1" dirty="0">
                <a:solidFill>
                  <a:prstClr val="white">
                    <a:lumMod val="75000"/>
                  </a:prstClr>
                </a:solidFill>
              </a:rPr>
              <a:t>articolo 19, comma 2</a:t>
            </a:r>
            <a:endParaRPr lang="it-IT" sz="2000" i="1" dirty="0">
              <a:solidFill>
                <a:prstClr val="white">
                  <a:lumMod val="75000"/>
                </a:prstClr>
              </a:solidFill>
            </a:endParaRPr>
          </a:p>
        </p:txBody>
      </p:sp>
      <p:sp>
        <p:nvSpPr>
          <p:cNvPr id="10" name="Rettangolo 9">
            <a:extLst>
              <a:ext uri="{FF2B5EF4-FFF2-40B4-BE49-F238E27FC236}">
                <a16:creationId xmlns:a16="http://schemas.microsoft.com/office/drawing/2014/main" id="{A2DC3318-8AE5-4BE5-A48D-85A716E80FB6}"/>
              </a:ext>
            </a:extLst>
          </p:cNvPr>
          <p:cNvSpPr/>
          <p:nvPr/>
        </p:nvSpPr>
        <p:spPr>
          <a:xfrm>
            <a:off x="353875" y="2636912"/>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Proroghe</a:t>
            </a:r>
          </a:p>
          <a:p>
            <a:pPr lvl="0" algn="ctr"/>
            <a:r>
              <a:rPr lang="it-IT" sz="2000" b="1" i="1" dirty="0">
                <a:solidFill>
                  <a:prstClr val="white">
                    <a:lumMod val="75000"/>
                  </a:prstClr>
                </a:solidFill>
              </a:rPr>
              <a:t>articolo 21, comma 2</a:t>
            </a:r>
            <a:endParaRPr lang="it-IT" sz="2000" i="1" dirty="0">
              <a:solidFill>
                <a:prstClr val="white">
                  <a:lumMod val="75000"/>
                </a:prstClr>
              </a:solidFill>
            </a:endParaRPr>
          </a:p>
        </p:txBody>
      </p:sp>
      <p:sp>
        <p:nvSpPr>
          <p:cNvPr id="11" name="Rettangolo 10">
            <a:extLst>
              <a:ext uri="{FF2B5EF4-FFF2-40B4-BE49-F238E27FC236}">
                <a16:creationId xmlns:a16="http://schemas.microsoft.com/office/drawing/2014/main" id="{159C8BC2-E985-44A4-B937-8BA32CD0E873}"/>
              </a:ext>
            </a:extLst>
          </p:cNvPr>
          <p:cNvSpPr/>
          <p:nvPr/>
        </p:nvSpPr>
        <p:spPr>
          <a:xfrm>
            <a:off x="8024083" y="1253800"/>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Stop &amp; Go</a:t>
            </a:r>
          </a:p>
          <a:p>
            <a:pPr lvl="0" algn="ctr"/>
            <a:r>
              <a:rPr lang="it-IT" sz="2000" b="1" i="1" dirty="0">
                <a:solidFill>
                  <a:prstClr val="white">
                    <a:lumMod val="75000"/>
                  </a:prstClr>
                </a:solidFill>
              </a:rPr>
              <a:t>articolo 21, comma 2</a:t>
            </a:r>
            <a:endParaRPr lang="it-IT" sz="2000" i="1" dirty="0">
              <a:solidFill>
                <a:prstClr val="white">
                  <a:lumMod val="75000"/>
                </a:prstClr>
              </a:solidFill>
            </a:endParaRPr>
          </a:p>
        </p:txBody>
      </p:sp>
      <p:sp>
        <p:nvSpPr>
          <p:cNvPr id="12" name="Rettangolo 11">
            <a:extLst>
              <a:ext uri="{FF2B5EF4-FFF2-40B4-BE49-F238E27FC236}">
                <a16:creationId xmlns:a16="http://schemas.microsoft.com/office/drawing/2014/main" id="{9C22DE0F-345C-481E-A8E9-726366E6C427}"/>
              </a:ext>
            </a:extLst>
          </p:cNvPr>
          <p:cNvSpPr/>
          <p:nvPr/>
        </p:nvSpPr>
        <p:spPr>
          <a:xfrm>
            <a:off x="4229123" y="2642984"/>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Limite percentuale</a:t>
            </a:r>
          </a:p>
          <a:p>
            <a:pPr lvl="0" algn="ctr"/>
            <a:r>
              <a:rPr lang="it-IT" sz="2000" b="1" i="1" dirty="0">
                <a:solidFill>
                  <a:prstClr val="white">
                    <a:lumMod val="75000"/>
                  </a:prstClr>
                </a:solidFill>
              </a:rPr>
              <a:t>articolo 31</a:t>
            </a:r>
            <a:endParaRPr lang="it-IT" sz="2000" i="1" dirty="0">
              <a:solidFill>
                <a:prstClr val="white">
                  <a:lumMod val="75000"/>
                </a:prstClr>
              </a:solidFill>
            </a:endParaRPr>
          </a:p>
        </p:txBody>
      </p:sp>
      <p:sp>
        <p:nvSpPr>
          <p:cNvPr id="13" name="Rettangolo 12">
            <a:extLst>
              <a:ext uri="{FF2B5EF4-FFF2-40B4-BE49-F238E27FC236}">
                <a16:creationId xmlns:a16="http://schemas.microsoft.com/office/drawing/2014/main" id="{B64237FD-9EF4-4635-B9F0-FBEA34771B3D}"/>
              </a:ext>
            </a:extLst>
          </p:cNvPr>
          <p:cNvSpPr/>
          <p:nvPr/>
        </p:nvSpPr>
        <p:spPr>
          <a:xfrm>
            <a:off x="353875" y="5457485"/>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Divieti</a:t>
            </a:r>
          </a:p>
          <a:p>
            <a:pPr lvl="0" algn="ctr"/>
            <a:r>
              <a:rPr lang="it-IT" sz="2000" b="1" i="1" dirty="0">
                <a:solidFill>
                  <a:prstClr val="white">
                    <a:lumMod val="75000"/>
                  </a:prstClr>
                </a:solidFill>
              </a:rPr>
              <a:t>articolo 32</a:t>
            </a:r>
            <a:endParaRPr lang="it-IT" sz="2000" i="1" dirty="0">
              <a:solidFill>
                <a:prstClr val="white">
                  <a:lumMod val="75000"/>
                </a:prstClr>
              </a:solidFill>
            </a:endParaRPr>
          </a:p>
        </p:txBody>
      </p:sp>
      <p:sp>
        <p:nvSpPr>
          <p:cNvPr id="14" name="Rettangolo 13">
            <a:extLst>
              <a:ext uri="{FF2B5EF4-FFF2-40B4-BE49-F238E27FC236}">
                <a16:creationId xmlns:a16="http://schemas.microsoft.com/office/drawing/2014/main" id="{D655512B-32C3-4AAC-B9C1-CBC29DBF2C54}"/>
              </a:ext>
            </a:extLst>
          </p:cNvPr>
          <p:cNvSpPr/>
          <p:nvPr/>
        </p:nvSpPr>
        <p:spPr>
          <a:xfrm>
            <a:off x="8024083" y="2654183"/>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Diritto di Precedenza</a:t>
            </a:r>
          </a:p>
          <a:p>
            <a:pPr lvl="0" algn="ctr"/>
            <a:r>
              <a:rPr lang="it-IT" sz="2000" b="1" i="1" dirty="0">
                <a:solidFill>
                  <a:prstClr val="white">
                    <a:lumMod val="75000"/>
                  </a:prstClr>
                </a:solidFill>
              </a:rPr>
              <a:t>articolo 24</a:t>
            </a:r>
            <a:endParaRPr lang="it-IT" sz="2000" i="1" dirty="0">
              <a:solidFill>
                <a:prstClr val="white">
                  <a:lumMod val="75000"/>
                </a:prstClr>
              </a:solidFill>
            </a:endParaRPr>
          </a:p>
        </p:txBody>
      </p:sp>
      <p:sp>
        <p:nvSpPr>
          <p:cNvPr id="15" name="Rettangolo 14">
            <a:extLst>
              <a:ext uri="{FF2B5EF4-FFF2-40B4-BE49-F238E27FC236}">
                <a16:creationId xmlns:a16="http://schemas.microsoft.com/office/drawing/2014/main" id="{811344C8-58AA-407F-B707-FCFB4296D7DD}"/>
              </a:ext>
            </a:extLst>
          </p:cNvPr>
          <p:cNvSpPr/>
          <p:nvPr/>
        </p:nvSpPr>
        <p:spPr>
          <a:xfrm>
            <a:off x="333952" y="4029116"/>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Contribuzione maggiorata 1,4%</a:t>
            </a:r>
          </a:p>
          <a:p>
            <a:pPr lvl="0" algn="ctr"/>
            <a:r>
              <a:rPr lang="it-IT" sz="2000" b="1" i="1" dirty="0">
                <a:solidFill>
                  <a:prstClr val="white">
                    <a:lumMod val="75000"/>
                  </a:prstClr>
                </a:solidFill>
              </a:rPr>
              <a:t>art. 2, co 28, L.92/2012</a:t>
            </a:r>
            <a:endParaRPr lang="it-IT" sz="2000" i="1" dirty="0">
              <a:solidFill>
                <a:prstClr val="white">
                  <a:lumMod val="75000"/>
                </a:prstClr>
              </a:solidFill>
            </a:endParaRPr>
          </a:p>
        </p:txBody>
      </p:sp>
      <p:sp>
        <p:nvSpPr>
          <p:cNvPr id="16" name="Rettangolo 15">
            <a:extLst>
              <a:ext uri="{FF2B5EF4-FFF2-40B4-BE49-F238E27FC236}">
                <a16:creationId xmlns:a16="http://schemas.microsoft.com/office/drawing/2014/main" id="{BBBF48F2-139F-453B-9E11-9C9963524533}"/>
              </a:ext>
            </a:extLst>
          </p:cNvPr>
          <p:cNvSpPr/>
          <p:nvPr/>
        </p:nvSpPr>
        <p:spPr>
          <a:xfrm>
            <a:off x="8024082" y="5478950"/>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Comunicazione ai somministrati</a:t>
            </a:r>
          </a:p>
        </p:txBody>
      </p:sp>
      <p:sp>
        <p:nvSpPr>
          <p:cNvPr id="17" name="Rettangolo 16">
            <a:extLst>
              <a:ext uri="{FF2B5EF4-FFF2-40B4-BE49-F238E27FC236}">
                <a16:creationId xmlns:a16="http://schemas.microsoft.com/office/drawing/2014/main" id="{81B2BC53-FC17-4665-9DEF-767662430B21}"/>
              </a:ext>
            </a:extLst>
          </p:cNvPr>
          <p:cNvSpPr/>
          <p:nvPr/>
        </p:nvSpPr>
        <p:spPr>
          <a:xfrm>
            <a:off x="4229123" y="1268760"/>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3000" b="1" dirty="0"/>
              <a:t>Causale</a:t>
            </a:r>
          </a:p>
          <a:p>
            <a:pPr lvl="0" algn="ctr"/>
            <a:r>
              <a:rPr lang="it-IT" sz="2000" b="1" i="1" dirty="0">
                <a:solidFill>
                  <a:prstClr val="white">
                    <a:lumMod val="75000"/>
                  </a:prstClr>
                </a:solidFill>
              </a:rPr>
              <a:t>articolo 19, comma 1</a:t>
            </a:r>
            <a:endParaRPr lang="it-IT" sz="2000" i="1" dirty="0">
              <a:solidFill>
                <a:prstClr val="white">
                  <a:lumMod val="75000"/>
                </a:prstClr>
              </a:solidFill>
            </a:endParaRPr>
          </a:p>
        </p:txBody>
      </p:sp>
      <p:sp>
        <p:nvSpPr>
          <p:cNvPr id="18" name="Rettangolo 17">
            <a:extLst>
              <a:ext uri="{FF2B5EF4-FFF2-40B4-BE49-F238E27FC236}">
                <a16:creationId xmlns:a16="http://schemas.microsoft.com/office/drawing/2014/main" id="{95A7C995-F9EC-425A-8635-42774B41AF4D}"/>
              </a:ext>
            </a:extLst>
          </p:cNvPr>
          <p:cNvSpPr/>
          <p:nvPr/>
        </p:nvSpPr>
        <p:spPr>
          <a:xfrm>
            <a:off x="8024082" y="4027855"/>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Prosecuzione </a:t>
            </a:r>
          </a:p>
          <a:p>
            <a:pPr algn="ctr"/>
            <a:r>
              <a:rPr lang="it-IT" sz="3000" b="1" dirty="0"/>
              <a:t>di fatto</a:t>
            </a:r>
          </a:p>
          <a:p>
            <a:pPr lvl="0" algn="ctr"/>
            <a:r>
              <a:rPr lang="it-IT" sz="2000" b="1" i="1" dirty="0">
                <a:solidFill>
                  <a:prstClr val="white">
                    <a:lumMod val="75000"/>
                  </a:prstClr>
                </a:solidFill>
              </a:rPr>
              <a:t>articolo 22, comma 1</a:t>
            </a:r>
            <a:endParaRPr lang="it-IT" sz="2000" i="1" dirty="0">
              <a:solidFill>
                <a:prstClr val="white">
                  <a:lumMod val="75000"/>
                </a:prstClr>
              </a:solidFill>
            </a:endParaRPr>
          </a:p>
        </p:txBody>
      </p:sp>
      <p:sp>
        <p:nvSpPr>
          <p:cNvPr id="19" name="Rettangolo 18">
            <a:extLst>
              <a:ext uri="{FF2B5EF4-FFF2-40B4-BE49-F238E27FC236}">
                <a16:creationId xmlns:a16="http://schemas.microsoft.com/office/drawing/2014/main" id="{799B9BA6-F782-45DD-86A7-D0D9C0E10252}"/>
              </a:ext>
            </a:extLst>
          </p:cNvPr>
          <p:cNvSpPr/>
          <p:nvPr/>
        </p:nvSpPr>
        <p:spPr>
          <a:xfrm>
            <a:off x="4229123" y="5445224"/>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Comunicazione alle RSU/RSA</a:t>
            </a:r>
          </a:p>
        </p:txBody>
      </p:sp>
      <p:sp>
        <p:nvSpPr>
          <p:cNvPr id="20" name="Rettangolo 19">
            <a:extLst>
              <a:ext uri="{FF2B5EF4-FFF2-40B4-BE49-F238E27FC236}">
                <a16:creationId xmlns:a16="http://schemas.microsoft.com/office/drawing/2014/main" id="{D246C05C-4E88-4086-A635-5C2D8DFE026A}"/>
              </a:ext>
            </a:extLst>
          </p:cNvPr>
          <p:cNvSpPr/>
          <p:nvPr/>
        </p:nvSpPr>
        <p:spPr>
          <a:xfrm>
            <a:off x="4229123" y="4005064"/>
            <a:ext cx="3643661" cy="1296144"/>
          </a:xfrm>
          <a:prstGeom prst="rect">
            <a:avLst/>
          </a:prstGeom>
          <a:solidFill>
            <a:schemeClr val="tx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Contribuzione addizionale 0,5%</a:t>
            </a:r>
          </a:p>
          <a:p>
            <a:pPr lvl="0" algn="ctr"/>
            <a:r>
              <a:rPr lang="it-IT" sz="2000" b="1" i="1" dirty="0">
                <a:solidFill>
                  <a:prstClr val="white">
                    <a:lumMod val="75000"/>
                  </a:prstClr>
                </a:solidFill>
              </a:rPr>
              <a:t>art. 2, co 28, L.92/2012</a:t>
            </a:r>
            <a:endParaRPr lang="it-IT" sz="2000" i="1" dirty="0">
              <a:solidFill>
                <a:prstClr val="white">
                  <a:lumMod val="75000"/>
                </a:prstClr>
              </a:solidFill>
            </a:endParaRPr>
          </a:p>
        </p:txBody>
      </p:sp>
      <p:sp>
        <p:nvSpPr>
          <p:cNvPr id="21" name="Segnaposto testo 2">
            <a:extLst>
              <a:ext uri="{FF2B5EF4-FFF2-40B4-BE49-F238E27FC236}">
                <a16:creationId xmlns:a16="http://schemas.microsoft.com/office/drawing/2014/main" id="{9380CB0A-CFCF-4AAE-AFB6-4ED7AD4BC8D4}"/>
              </a:ext>
            </a:extLst>
          </p:cNvPr>
          <p:cNvSpPr txBox="1">
            <a:spLocks/>
          </p:cNvSpPr>
          <p:nvPr/>
        </p:nvSpPr>
        <p:spPr>
          <a:xfrm>
            <a:off x="2197992" y="817432"/>
            <a:ext cx="9994007" cy="304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400" b="1" spc="-20" dirty="0">
                <a:solidFill>
                  <a:srgbClr val="4D4D4D"/>
                </a:solidFill>
                <a:latin typeface="Century Gothic" panose="020B0502020202020204" pitchFamily="34" charset="0"/>
              </a:rPr>
              <a:t>LE REGOLE e le differenze rispetto al rapporto a termine «ordinario»</a:t>
            </a:r>
          </a:p>
        </p:txBody>
      </p:sp>
      <p:sp>
        <p:nvSpPr>
          <p:cNvPr id="25" name="Segno di moltiplicazione 24">
            <a:extLst>
              <a:ext uri="{FF2B5EF4-FFF2-40B4-BE49-F238E27FC236}">
                <a16:creationId xmlns:a16="http://schemas.microsoft.com/office/drawing/2014/main" id="{5DCBD44C-6387-47E8-982B-A19D46223F90}"/>
              </a:ext>
            </a:extLst>
          </p:cNvPr>
          <p:cNvSpPr/>
          <p:nvPr/>
        </p:nvSpPr>
        <p:spPr>
          <a:xfrm>
            <a:off x="1261889" y="2636912"/>
            <a:ext cx="1872208" cy="1296144"/>
          </a:xfrm>
          <a:prstGeom prst="mathMultiply">
            <a:avLst>
              <a:gd name="adj1" fmla="val 11596"/>
            </a:avLst>
          </a:prstGeom>
          <a:solidFill>
            <a:srgbClr val="FF0000">
              <a:alpha val="68000"/>
            </a:srgbClr>
          </a:solidFill>
          <a:ln w="57150">
            <a:solidFill>
              <a:srgbClr val="FF00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Segno di moltiplicazione 26">
            <a:extLst>
              <a:ext uri="{FF2B5EF4-FFF2-40B4-BE49-F238E27FC236}">
                <a16:creationId xmlns:a16="http://schemas.microsoft.com/office/drawing/2014/main" id="{4A9ED1F4-AC4D-412E-9D92-A2EB691D3E35}"/>
              </a:ext>
            </a:extLst>
          </p:cNvPr>
          <p:cNvSpPr/>
          <p:nvPr/>
        </p:nvSpPr>
        <p:spPr>
          <a:xfrm>
            <a:off x="8963802" y="1272867"/>
            <a:ext cx="1872208" cy="1296144"/>
          </a:xfrm>
          <a:prstGeom prst="mathMultiply">
            <a:avLst>
              <a:gd name="adj1" fmla="val 11596"/>
            </a:avLst>
          </a:prstGeom>
          <a:solidFill>
            <a:srgbClr val="FF0000">
              <a:alpha val="68000"/>
            </a:srgbClr>
          </a:solidFill>
          <a:ln w="57150">
            <a:solidFill>
              <a:srgbClr val="FF00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Segno di moltiplicazione 27">
            <a:extLst>
              <a:ext uri="{FF2B5EF4-FFF2-40B4-BE49-F238E27FC236}">
                <a16:creationId xmlns:a16="http://schemas.microsoft.com/office/drawing/2014/main" id="{C9F7581E-5D89-438B-8D46-6932C57971F1}"/>
              </a:ext>
            </a:extLst>
          </p:cNvPr>
          <p:cNvSpPr/>
          <p:nvPr/>
        </p:nvSpPr>
        <p:spPr>
          <a:xfrm>
            <a:off x="8915184" y="3967527"/>
            <a:ext cx="1872208" cy="1296144"/>
          </a:xfrm>
          <a:prstGeom prst="mathMultiply">
            <a:avLst>
              <a:gd name="adj1" fmla="val 11596"/>
            </a:avLst>
          </a:prstGeom>
          <a:solidFill>
            <a:srgbClr val="FF0000">
              <a:alpha val="68000"/>
            </a:srgbClr>
          </a:solidFill>
          <a:ln w="57150">
            <a:solidFill>
              <a:srgbClr val="FF00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Segno di moltiplicazione 28">
            <a:extLst>
              <a:ext uri="{FF2B5EF4-FFF2-40B4-BE49-F238E27FC236}">
                <a16:creationId xmlns:a16="http://schemas.microsoft.com/office/drawing/2014/main" id="{AC20A69B-06CE-46A8-8EBA-61E5C8FE357B}"/>
              </a:ext>
            </a:extLst>
          </p:cNvPr>
          <p:cNvSpPr/>
          <p:nvPr/>
        </p:nvSpPr>
        <p:spPr>
          <a:xfrm>
            <a:off x="8966706" y="2662783"/>
            <a:ext cx="1872208" cy="1296144"/>
          </a:xfrm>
          <a:prstGeom prst="mathMultiply">
            <a:avLst>
              <a:gd name="adj1" fmla="val 11596"/>
            </a:avLst>
          </a:prstGeom>
          <a:solidFill>
            <a:srgbClr val="FF0000">
              <a:alpha val="68000"/>
            </a:srgbClr>
          </a:solidFill>
          <a:ln w="57150">
            <a:solidFill>
              <a:srgbClr val="FF00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84090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2">
            <a:extLst>
              <a:ext uri="{FF2B5EF4-FFF2-40B4-BE49-F238E27FC236}">
                <a16:creationId xmlns:a16="http://schemas.microsoft.com/office/drawing/2014/main" id="{59583DE2-FC68-423F-AD6E-2396CFFABE26}"/>
              </a:ext>
            </a:extLst>
          </p:cNvPr>
          <p:cNvSpPr txBox="1">
            <a:spLocks/>
          </p:cNvSpPr>
          <p:nvPr/>
        </p:nvSpPr>
        <p:spPr>
          <a:xfrm>
            <a:off x="2152650" y="279401"/>
            <a:ext cx="7903790" cy="304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200" spc="-20" dirty="0">
                <a:solidFill>
                  <a:srgbClr val="4D4D4D"/>
                </a:solidFill>
                <a:latin typeface="Century Gothic" panose="020B0502020202020204" pitchFamily="34" charset="0"/>
              </a:rPr>
              <a:t>IL DISTACCO</a:t>
            </a:r>
          </a:p>
        </p:txBody>
      </p:sp>
      <p:sp>
        <p:nvSpPr>
          <p:cNvPr id="9" name="Rettangolo 8">
            <a:extLst>
              <a:ext uri="{FF2B5EF4-FFF2-40B4-BE49-F238E27FC236}">
                <a16:creationId xmlns:a16="http://schemas.microsoft.com/office/drawing/2014/main" id="{916E5264-31F9-4F6B-B1D4-C27F1D9A8E1F}"/>
              </a:ext>
            </a:extLst>
          </p:cNvPr>
          <p:cNvSpPr/>
          <p:nvPr/>
        </p:nvSpPr>
        <p:spPr>
          <a:xfrm>
            <a:off x="335360" y="1469345"/>
            <a:ext cx="3643661" cy="2370192"/>
          </a:xfrm>
          <a:prstGeom prst="rect">
            <a:avLst/>
          </a:prstGeom>
          <a:solidFill>
            <a:schemeClr val="accent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3000" b="1" dirty="0"/>
              <a:t>Interesse del distaccante</a:t>
            </a:r>
            <a:endParaRPr lang="it-IT" sz="2000" i="1" dirty="0">
              <a:solidFill>
                <a:prstClr val="white">
                  <a:lumMod val="75000"/>
                </a:prstClr>
              </a:solidFill>
            </a:endParaRPr>
          </a:p>
        </p:txBody>
      </p:sp>
      <p:sp>
        <p:nvSpPr>
          <p:cNvPr id="10" name="Rettangolo 9">
            <a:extLst>
              <a:ext uri="{FF2B5EF4-FFF2-40B4-BE49-F238E27FC236}">
                <a16:creationId xmlns:a16="http://schemas.microsoft.com/office/drawing/2014/main" id="{A2DC3318-8AE5-4BE5-A48D-85A716E80FB6}"/>
              </a:ext>
            </a:extLst>
          </p:cNvPr>
          <p:cNvSpPr/>
          <p:nvPr/>
        </p:nvSpPr>
        <p:spPr>
          <a:xfrm>
            <a:off x="353875" y="4004585"/>
            <a:ext cx="3643661" cy="2370192"/>
          </a:xfrm>
          <a:prstGeom prst="rect">
            <a:avLst/>
          </a:prstGeom>
          <a:solidFill>
            <a:schemeClr val="accent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Potere direttivo e organizzativo in capo al distaccatario</a:t>
            </a:r>
            <a:endParaRPr lang="it-IT" sz="2000" i="1" dirty="0">
              <a:solidFill>
                <a:prstClr val="white">
                  <a:lumMod val="75000"/>
                </a:prstClr>
              </a:solidFill>
            </a:endParaRPr>
          </a:p>
        </p:txBody>
      </p:sp>
      <p:sp>
        <p:nvSpPr>
          <p:cNvPr id="11" name="Rettangolo 10">
            <a:extLst>
              <a:ext uri="{FF2B5EF4-FFF2-40B4-BE49-F238E27FC236}">
                <a16:creationId xmlns:a16="http://schemas.microsoft.com/office/drawing/2014/main" id="{159C8BC2-E985-44A4-B937-8BA32CD0E873}"/>
              </a:ext>
            </a:extLst>
          </p:cNvPr>
          <p:cNvSpPr/>
          <p:nvPr/>
        </p:nvSpPr>
        <p:spPr>
          <a:xfrm>
            <a:off x="8024083" y="1469345"/>
            <a:ext cx="3643661" cy="2370192"/>
          </a:xfrm>
          <a:prstGeom prst="rect">
            <a:avLst/>
          </a:prstGeom>
          <a:solidFill>
            <a:schemeClr val="accent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000" b="1" dirty="0"/>
              <a:t>Svolgimento di una attività lavorativa</a:t>
            </a:r>
          </a:p>
        </p:txBody>
      </p:sp>
      <p:sp>
        <p:nvSpPr>
          <p:cNvPr id="12" name="Rettangolo 11">
            <a:extLst>
              <a:ext uri="{FF2B5EF4-FFF2-40B4-BE49-F238E27FC236}">
                <a16:creationId xmlns:a16="http://schemas.microsoft.com/office/drawing/2014/main" id="{9C22DE0F-345C-481E-A8E9-726366E6C427}"/>
              </a:ext>
            </a:extLst>
          </p:cNvPr>
          <p:cNvSpPr/>
          <p:nvPr/>
        </p:nvSpPr>
        <p:spPr>
          <a:xfrm>
            <a:off x="4229123" y="4010657"/>
            <a:ext cx="3643661" cy="2370192"/>
          </a:xfrm>
          <a:prstGeom prst="rect">
            <a:avLst/>
          </a:prstGeom>
          <a:solidFill>
            <a:schemeClr val="accent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t>Titolarità del rapporto di lavoro in capo al distaccante</a:t>
            </a:r>
          </a:p>
        </p:txBody>
      </p:sp>
      <p:sp>
        <p:nvSpPr>
          <p:cNvPr id="17" name="Rettangolo 16">
            <a:extLst>
              <a:ext uri="{FF2B5EF4-FFF2-40B4-BE49-F238E27FC236}">
                <a16:creationId xmlns:a16="http://schemas.microsoft.com/office/drawing/2014/main" id="{81B2BC53-FC17-4665-9DEF-767662430B21}"/>
              </a:ext>
            </a:extLst>
          </p:cNvPr>
          <p:cNvSpPr/>
          <p:nvPr/>
        </p:nvSpPr>
        <p:spPr>
          <a:xfrm>
            <a:off x="4229123" y="1484305"/>
            <a:ext cx="3643661" cy="2370192"/>
          </a:xfrm>
          <a:prstGeom prst="rect">
            <a:avLst/>
          </a:prstGeom>
          <a:solidFill>
            <a:schemeClr val="accent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3000" b="1" dirty="0"/>
              <a:t>Temporaneità</a:t>
            </a:r>
            <a:endParaRPr lang="it-IT" sz="2000" i="1" dirty="0">
              <a:solidFill>
                <a:prstClr val="white">
                  <a:lumMod val="75000"/>
                </a:prstClr>
              </a:solidFill>
            </a:endParaRPr>
          </a:p>
        </p:txBody>
      </p:sp>
      <p:sp>
        <p:nvSpPr>
          <p:cNvPr id="21" name="Segnaposto testo 2">
            <a:extLst>
              <a:ext uri="{FF2B5EF4-FFF2-40B4-BE49-F238E27FC236}">
                <a16:creationId xmlns:a16="http://schemas.microsoft.com/office/drawing/2014/main" id="{9380CB0A-CFCF-4AAE-AFB6-4ED7AD4BC8D4}"/>
              </a:ext>
            </a:extLst>
          </p:cNvPr>
          <p:cNvSpPr txBox="1">
            <a:spLocks/>
          </p:cNvSpPr>
          <p:nvPr/>
        </p:nvSpPr>
        <p:spPr>
          <a:xfrm>
            <a:off x="2179407" y="881853"/>
            <a:ext cx="7903790" cy="304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500" b="1" spc="-20" dirty="0">
                <a:solidFill>
                  <a:srgbClr val="4D4D4D"/>
                </a:solidFill>
                <a:latin typeface="Century Gothic" panose="020B0502020202020204" pitchFamily="34" charset="0"/>
              </a:rPr>
              <a:t>LE CARATTERISTICHE</a:t>
            </a:r>
          </a:p>
        </p:txBody>
      </p:sp>
      <p:sp>
        <p:nvSpPr>
          <p:cNvPr id="22" name="Rettangolo 21">
            <a:extLst>
              <a:ext uri="{FF2B5EF4-FFF2-40B4-BE49-F238E27FC236}">
                <a16:creationId xmlns:a16="http://schemas.microsoft.com/office/drawing/2014/main" id="{9DA6DEDF-8823-44E0-9CD0-8E569BF179EB}"/>
              </a:ext>
            </a:extLst>
          </p:cNvPr>
          <p:cNvSpPr/>
          <p:nvPr/>
        </p:nvSpPr>
        <p:spPr>
          <a:xfrm>
            <a:off x="8024082" y="4011136"/>
            <a:ext cx="3643661" cy="2370192"/>
          </a:xfrm>
          <a:prstGeom prst="rect">
            <a:avLst/>
          </a:prstGeom>
          <a:solidFill>
            <a:schemeClr val="accent2">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t>Obblighi assicurativi e previdenziali in capo al distaccante</a:t>
            </a:r>
          </a:p>
        </p:txBody>
      </p:sp>
    </p:spTree>
    <p:extLst>
      <p:ext uri="{BB962C8B-B14F-4D97-AF65-F5344CB8AC3E}">
        <p14:creationId xmlns:p14="http://schemas.microsoft.com/office/powerpoint/2010/main" val="97078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2">
            <a:extLst>
              <a:ext uri="{FF2B5EF4-FFF2-40B4-BE49-F238E27FC236}">
                <a16:creationId xmlns:a16="http://schemas.microsoft.com/office/drawing/2014/main" id="{59583DE2-FC68-423F-AD6E-2396CFFABE26}"/>
              </a:ext>
            </a:extLst>
          </p:cNvPr>
          <p:cNvSpPr txBox="1">
            <a:spLocks/>
          </p:cNvSpPr>
          <p:nvPr/>
        </p:nvSpPr>
        <p:spPr>
          <a:xfrm>
            <a:off x="2152650" y="279401"/>
            <a:ext cx="7903790" cy="304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200" spc="-20" dirty="0">
                <a:solidFill>
                  <a:srgbClr val="4D4D4D"/>
                </a:solidFill>
                <a:latin typeface="Century Gothic" panose="020B0502020202020204" pitchFamily="34" charset="0"/>
              </a:rPr>
              <a:t>IL DISTACCO TRANSNAZIONALE</a:t>
            </a:r>
          </a:p>
        </p:txBody>
      </p:sp>
      <p:sp>
        <p:nvSpPr>
          <p:cNvPr id="9" name="Rettangolo 8">
            <a:extLst>
              <a:ext uri="{FF2B5EF4-FFF2-40B4-BE49-F238E27FC236}">
                <a16:creationId xmlns:a16="http://schemas.microsoft.com/office/drawing/2014/main" id="{916E5264-31F9-4F6B-B1D4-C27F1D9A8E1F}"/>
              </a:ext>
            </a:extLst>
          </p:cNvPr>
          <p:cNvSpPr/>
          <p:nvPr/>
        </p:nvSpPr>
        <p:spPr>
          <a:xfrm>
            <a:off x="335360" y="1469345"/>
            <a:ext cx="3643661" cy="2370192"/>
          </a:xfrm>
          <a:prstGeom prst="rect">
            <a:avLst/>
          </a:prstGeom>
          <a:solidFill>
            <a:schemeClr val="accent2">
              <a:lumMod val="7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3000" b="1" dirty="0"/>
              <a:t>Verificare l’autenticità del distacco</a:t>
            </a:r>
          </a:p>
        </p:txBody>
      </p:sp>
      <p:sp>
        <p:nvSpPr>
          <p:cNvPr id="17" name="Rettangolo 16">
            <a:extLst>
              <a:ext uri="{FF2B5EF4-FFF2-40B4-BE49-F238E27FC236}">
                <a16:creationId xmlns:a16="http://schemas.microsoft.com/office/drawing/2014/main" id="{81B2BC53-FC17-4665-9DEF-767662430B21}"/>
              </a:ext>
            </a:extLst>
          </p:cNvPr>
          <p:cNvSpPr/>
          <p:nvPr/>
        </p:nvSpPr>
        <p:spPr>
          <a:xfrm>
            <a:off x="335360" y="4208407"/>
            <a:ext cx="3643661" cy="2370192"/>
          </a:xfrm>
          <a:prstGeom prst="rect">
            <a:avLst/>
          </a:prstGeom>
          <a:solidFill>
            <a:schemeClr val="accent2">
              <a:lumMod val="7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sz="3000" b="1" dirty="0"/>
          </a:p>
          <a:p>
            <a:pPr lvl="0" algn="ctr"/>
            <a:r>
              <a:rPr lang="it-IT" sz="3000" b="1" dirty="0"/>
              <a:t> Verificare le parità condizioni di lavoro e di occupazione</a:t>
            </a:r>
          </a:p>
          <a:p>
            <a:pPr lvl="0" algn="ctr"/>
            <a:endParaRPr lang="it-IT" sz="2000" i="1" dirty="0">
              <a:solidFill>
                <a:prstClr val="white">
                  <a:lumMod val="75000"/>
                </a:prstClr>
              </a:solidFill>
            </a:endParaRPr>
          </a:p>
        </p:txBody>
      </p:sp>
      <p:sp>
        <p:nvSpPr>
          <p:cNvPr id="21" name="Segnaposto testo 2">
            <a:extLst>
              <a:ext uri="{FF2B5EF4-FFF2-40B4-BE49-F238E27FC236}">
                <a16:creationId xmlns:a16="http://schemas.microsoft.com/office/drawing/2014/main" id="{9380CB0A-CFCF-4AAE-AFB6-4ED7AD4BC8D4}"/>
              </a:ext>
            </a:extLst>
          </p:cNvPr>
          <p:cNvSpPr txBox="1">
            <a:spLocks/>
          </p:cNvSpPr>
          <p:nvPr/>
        </p:nvSpPr>
        <p:spPr>
          <a:xfrm>
            <a:off x="2179407" y="881853"/>
            <a:ext cx="7903790" cy="304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500" b="1" spc="-20" dirty="0">
                <a:solidFill>
                  <a:srgbClr val="4D4D4D"/>
                </a:solidFill>
                <a:latin typeface="Century Gothic" panose="020B0502020202020204" pitchFamily="34" charset="0"/>
              </a:rPr>
              <a:t>OBIETTIVI</a:t>
            </a:r>
          </a:p>
        </p:txBody>
      </p:sp>
      <p:sp>
        <p:nvSpPr>
          <p:cNvPr id="13" name="Rettangolo 12">
            <a:extLst>
              <a:ext uri="{FF2B5EF4-FFF2-40B4-BE49-F238E27FC236}">
                <a16:creationId xmlns:a16="http://schemas.microsoft.com/office/drawing/2014/main" id="{8B5C5290-74D8-43F7-8753-92880C1CB05B}"/>
              </a:ext>
            </a:extLst>
          </p:cNvPr>
          <p:cNvSpPr/>
          <p:nvPr/>
        </p:nvSpPr>
        <p:spPr>
          <a:xfrm>
            <a:off x="4569320" y="1484305"/>
            <a:ext cx="7287320" cy="2370192"/>
          </a:xfrm>
          <a:prstGeom prst="rect">
            <a:avLst/>
          </a:prstGeom>
          <a:solidFill>
            <a:schemeClr val="accent4">
              <a:lumMod val="7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2600" dirty="0"/>
              <a:t>Al fine di prevenire abusi ed elusioni degli obblighi di legislazione sociale, il controllo ispettivo verificherà la sussistenza di un rapporto di lavoro organico tra l’impresa estera ed il lavoratore distaccato, prendendo in considerazione alcuni indicatori.</a:t>
            </a:r>
          </a:p>
        </p:txBody>
      </p:sp>
      <p:sp>
        <p:nvSpPr>
          <p:cNvPr id="14" name="Rettangolo 13">
            <a:extLst>
              <a:ext uri="{FF2B5EF4-FFF2-40B4-BE49-F238E27FC236}">
                <a16:creationId xmlns:a16="http://schemas.microsoft.com/office/drawing/2014/main" id="{5D0FBD41-01E0-4957-B3C5-0E6968D23152}"/>
              </a:ext>
            </a:extLst>
          </p:cNvPr>
          <p:cNvSpPr/>
          <p:nvPr/>
        </p:nvSpPr>
        <p:spPr>
          <a:xfrm>
            <a:off x="4571062" y="4208407"/>
            <a:ext cx="7287320" cy="2370192"/>
          </a:xfrm>
          <a:prstGeom prst="rect">
            <a:avLst/>
          </a:prstGeom>
          <a:solidFill>
            <a:schemeClr val="accent4">
              <a:lumMod val="7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2600" dirty="0"/>
              <a:t>Va verificata l’applicazione almeno delle «medesime condizioni di lavoro e di occupazione» previste in Italia da norme e contratti collettivi (no aziendali) ai lavoratori subordinati distaccati in Italia per svolgere attività analoghe a quelle svolte nel proprio Paese.</a:t>
            </a:r>
          </a:p>
        </p:txBody>
      </p:sp>
    </p:spTree>
    <p:extLst>
      <p:ext uri="{BB962C8B-B14F-4D97-AF65-F5344CB8AC3E}">
        <p14:creationId xmlns:p14="http://schemas.microsoft.com/office/powerpoint/2010/main" val="211940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2">
            <a:extLst>
              <a:ext uri="{FF2B5EF4-FFF2-40B4-BE49-F238E27FC236}">
                <a16:creationId xmlns:a16="http://schemas.microsoft.com/office/drawing/2014/main" id="{59583DE2-FC68-423F-AD6E-2396CFFABE26}"/>
              </a:ext>
            </a:extLst>
          </p:cNvPr>
          <p:cNvSpPr txBox="1">
            <a:spLocks/>
          </p:cNvSpPr>
          <p:nvPr/>
        </p:nvSpPr>
        <p:spPr>
          <a:xfrm>
            <a:off x="2152650" y="279401"/>
            <a:ext cx="7903790" cy="304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200" spc="-20" dirty="0">
                <a:solidFill>
                  <a:srgbClr val="4D4D4D"/>
                </a:solidFill>
                <a:latin typeface="Century Gothic" panose="020B0502020202020204" pitchFamily="34" charset="0"/>
              </a:rPr>
              <a:t>L’APPALTO</a:t>
            </a:r>
          </a:p>
        </p:txBody>
      </p:sp>
      <p:sp>
        <p:nvSpPr>
          <p:cNvPr id="9" name="Rettangolo 8">
            <a:extLst>
              <a:ext uri="{FF2B5EF4-FFF2-40B4-BE49-F238E27FC236}">
                <a16:creationId xmlns:a16="http://schemas.microsoft.com/office/drawing/2014/main" id="{916E5264-31F9-4F6B-B1D4-C27F1D9A8E1F}"/>
              </a:ext>
            </a:extLst>
          </p:cNvPr>
          <p:cNvSpPr/>
          <p:nvPr/>
        </p:nvSpPr>
        <p:spPr>
          <a:xfrm>
            <a:off x="335360" y="1412776"/>
            <a:ext cx="3643661" cy="2574014"/>
          </a:xfrm>
          <a:prstGeom prst="rect">
            <a:avLst/>
          </a:prstGeom>
          <a:solidFill>
            <a:schemeClr val="accent5">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a:t>Obbligo di «fare»</a:t>
            </a:r>
          </a:p>
        </p:txBody>
      </p:sp>
      <p:sp>
        <p:nvSpPr>
          <p:cNvPr id="10" name="Rettangolo 9">
            <a:extLst>
              <a:ext uri="{FF2B5EF4-FFF2-40B4-BE49-F238E27FC236}">
                <a16:creationId xmlns:a16="http://schemas.microsoft.com/office/drawing/2014/main" id="{A2DC3318-8AE5-4BE5-A48D-85A716E80FB6}"/>
              </a:ext>
            </a:extLst>
          </p:cNvPr>
          <p:cNvSpPr/>
          <p:nvPr/>
        </p:nvSpPr>
        <p:spPr>
          <a:xfrm>
            <a:off x="353875" y="4088795"/>
            <a:ext cx="3643661" cy="2574014"/>
          </a:xfrm>
          <a:prstGeom prst="rect">
            <a:avLst/>
          </a:prstGeom>
          <a:solidFill>
            <a:schemeClr val="accent5">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a:t>Esercizio del potere organizzativo e direttivo nei confronti dei lavoratori utilizzati nell’appalto</a:t>
            </a:r>
          </a:p>
        </p:txBody>
      </p:sp>
      <p:sp>
        <p:nvSpPr>
          <p:cNvPr id="11" name="Rettangolo 10">
            <a:extLst>
              <a:ext uri="{FF2B5EF4-FFF2-40B4-BE49-F238E27FC236}">
                <a16:creationId xmlns:a16="http://schemas.microsoft.com/office/drawing/2014/main" id="{159C8BC2-E985-44A4-B937-8BA32CD0E873}"/>
              </a:ext>
            </a:extLst>
          </p:cNvPr>
          <p:cNvSpPr/>
          <p:nvPr/>
        </p:nvSpPr>
        <p:spPr>
          <a:xfrm>
            <a:off x="8024083" y="1412776"/>
            <a:ext cx="3643661" cy="2574014"/>
          </a:xfrm>
          <a:prstGeom prst="rect">
            <a:avLst/>
          </a:prstGeom>
          <a:solidFill>
            <a:schemeClr val="accent5">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a:t>Organizzazione di mezzi, in relazione alle esigenze dell’opera o del servizio dedotti in contratto</a:t>
            </a:r>
          </a:p>
        </p:txBody>
      </p:sp>
      <p:sp>
        <p:nvSpPr>
          <p:cNvPr id="12" name="Rettangolo 11">
            <a:extLst>
              <a:ext uri="{FF2B5EF4-FFF2-40B4-BE49-F238E27FC236}">
                <a16:creationId xmlns:a16="http://schemas.microsoft.com/office/drawing/2014/main" id="{9C22DE0F-345C-481E-A8E9-726366E6C427}"/>
              </a:ext>
            </a:extLst>
          </p:cNvPr>
          <p:cNvSpPr/>
          <p:nvPr/>
        </p:nvSpPr>
        <p:spPr>
          <a:xfrm>
            <a:off x="4229123" y="4094867"/>
            <a:ext cx="3643661" cy="2574014"/>
          </a:xfrm>
          <a:prstGeom prst="rect">
            <a:avLst/>
          </a:prstGeom>
          <a:solidFill>
            <a:schemeClr val="accent5">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a:t>Assunzione del rischio d’impresa</a:t>
            </a:r>
          </a:p>
        </p:txBody>
      </p:sp>
      <p:sp>
        <p:nvSpPr>
          <p:cNvPr id="17" name="Rettangolo 16">
            <a:extLst>
              <a:ext uri="{FF2B5EF4-FFF2-40B4-BE49-F238E27FC236}">
                <a16:creationId xmlns:a16="http://schemas.microsoft.com/office/drawing/2014/main" id="{81B2BC53-FC17-4665-9DEF-767662430B21}"/>
              </a:ext>
            </a:extLst>
          </p:cNvPr>
          <p:cNvSpPr/>
          <p:nvPr/>
        </p:nvSpPr>
        <p:spPr>
          <a:xfrm>
            <a:off x="4229123" y="1427736"/>
            <a:ext cx="3643661" cy="2574014"/>
          </a:xfrm>
          <a:prstGeom prst="rect">
            <a:avLst/>
          </a:prstGeom>
          <a:solidFill>
            <a:schemeClr val="accent5">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a:t>Autonomia gestionale nell’erogazione del servizio o opera</a:t>
            </a:r>
            <a:endParaRPr lang="it-IT" sz="2800" i="1" dirty="0">
              <a:solidFill>
                <a:prstClr val="white">
                  <a:lumMod val="75000"/>
                </a:prstClr>
              </a:solidFill>
            </a:endParaRPr>
          </a:p>
        </p:txBody>
      </p:sp>
      <p:sp>
        <p:nvSpPr>
          <p:cNvPr id="21" name="Segnaposto testo 2">
            <a:extLst>
              <a:ext uri="{FF2B5EF4-FFF2-40B4-BE49-F238E27FC236}">
                <a16:creationId xmlns:a16="http://schemas.microsoft.com/office/drawing/2014/main" id="{9380CB0A-CFCF-4AAE-AFB6-4ED7AD4BC8D4}"/>
              </a:ext>
            </a:extLst>
          </p:cNvPr>
          <p:cNvSpPr txBox="1">
            <a:spLocks/>
          </p:cNvSpPr>
          <p:nvPr/>
        </p:nvSpPr>
        <p:spPr>
          <a:xfrm>
            <a:off x="2179407" y="881853"/>
            <a:ext cx="7903790" cy="304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500" b="1" spc="-20" dirty="0">
                <a:solidFill>
                  <a:srgbClr val="4D4D4D"/>
                </a:solidFill>
                <a:latin typeface="Century Gothic" panose="020B0502020202020204" pitchFamily="34" charset="0"/>
              </a:rPr>
              <a:t>LE REGOLE</a:t>
            </a:r>
          </a:p>
        </p:txBody>
      </p:sp>
      <p:sp>
        <p:nvSpPr>
          <p:cNvPr id="22" name="Rettangolo 21">
            <a:extLst>
              <a:ext uri="{FF2B5EF4-FFF2-40B4-BE49-F238E27FC236}">
                <a16:creationId xmlns:a16="http://schemas.microsoft.com/office/drawing/2014/main" id="{9DA6DEDF-8823-44E0-9CD0-8E569BF179EB}"/>
              </a:ext>
            </a:extLst>
          </p:cNvPr>
          <p:cNvSpPr/>
          <p:nvPr/>
        </p:nvSpPr>
        <p:spPr>
          <a:xfrm>
            <a:off x="8024082" y="4095346"/>
            <a:ext cx="3643661" cy="2574014"/>
          </a:xfrm>
          <a:prstGeom prst="rect">
            <a:avLst/>
          </a:prstGeom>
          <a:solidFill>
            <a:schemeClr val="accent5">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2800" b="1" dirty="0"/>
              <a:t>Non deve essere un intermediario</a:t>
            </a:r>
          </a:p>
        </p:txBody>
      </p:sp>
    </p:spTree>
    <p:extLst>
      <p:ext uri="{BB962C8B-B14F-4D97-AF65-F5344CB8AC3E}">
        <p14:creationId xmlns:p14="http://schemas.microsoft.com/office/powerpoint/2010/main" val="3727067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2">
            <a:extLst>
              <a:ext uri="{FF2B5EF4-FFF2-40B4-BE49-F238E27FC236}">
                <a16:creationId xmlns:a16="http://schemas.microsoft.com/office/drawing/2014/main" id="{59583DE2-FC68-423F-AD6E-2396CFFABE26}"/>
              </a:ext>
            </a:extLst>
          </p:cNvPr>
          <p:cNvSpPr txBox="1">
            <a:spLocks/>
          </p:cNvSpPr>
          <p:nvPr/>
        </p:nvSpPr>
        <p:spPr>
          <a:xfrm>
            <a:off x="2152650" y="279401"/>
            <a:ext cx="7903790" cy="304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200" spc="-20" dirty="0">
                <a:solidFill>
                  <a:srgbClr val="4D4D4D"/>
                </a:solidFill>
                <a:latin typeface="Century Gothic" panose="020B0502020202020204" pitchFamily="34" charset="0"/>
              </a:rPr>
              <a:t>IL RAPPORTO DI LAVORO IN AGRICOLTURA</a:t>
            </a:r>
          </a:p>
        </p:txBody>
      </p:sp>
      <p:sp>
        <p:nvSpPr>
          <p:cNvPr id="9" name="Rettangolo 8">
            <a:extLst>
              <a:ext uri="{FF2B5EF4-FFF2-40B4-BE49-F238E27FC236}">
                <a16:creationId xmlns:a16="http://schemas.microsoft.com/office/drawing/2014/main" id="{916E5264-31F9-4F6B-B1D4-C27F1D9A8E1F}"/>
              </a:ext>
            </a:extLst>
          </p:cNvPr>
          <p:cNvSpPr/>
          <p:nvPr/>
        </p:nvSpPr>
        <p:spPr>
          <a:xfrm>
            <a:off x="335360" y="1469345"/>
            <a:ext cx="3643661" cy="2739062"/>
          </a:xfrm>
          <a:prstGeom prst="rect">
            <a:avLst/>
          </a:prstGeom>
          <a:solidFill>
            <a:schemeClr val="accent3">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it-IT" sz="3000" b="1" dirty="0"/>
              <a:t>O.T.D.</a:t>
            </a:r>
          </a:p>
          <a:p>
            <a:pPr lvl="0" algn="ctr"/>
            <a:r>
              <a:rPr lang="it-IT" sz="2500" dirty="0"/>
              <a:t>(operai a tempo determinato) </a:t>
            </a:r>
          </a:p>
        </p:txBody>
      </p:sp>
      <p:sp>
        <p:nvSpPr>
          <p:cNvPr id="17" name="Rettangolo 16">
            <a:extLst>
              <a:ext uri="{FF2B5EF4-FFF2-40B4-BE49-F238E27FC236}">
                <a16:creationId xmlns:a16="http://schemas.microsoft.com/office/drawing/2014/main" id="{81B2BC53-FC17-4665-9DEF-767662430B21}"/>
              </a:ext>
            </a:extLst>
          </p:cNvPr>
          <p:cNvSpPr/>
          <p:nvPr/>
        </p:nvSpPr>
        <p:spPr>
          <a:xfrm>
            <a:off x="335360" y="4509119"/>
            <a:ext cx="3643661" cy="2069479"/>
          </a:xfrm>
          <a:prstGeom prst="rect">
            <a:avLst/>
          </a:prstGeom>
          <a:solidFill>
            <a:schemeClr val="accent3">
              <a:lumMod val="50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sz="3000" b="1" dirty="0"/>
          </a:p>
          <a:p>
            <a:pPr lvl="0" algn="ctr"/>
            <a:r>
              <a:rPr lang="it-IT" sz="3000" b="1" dirty="0"/>
              <a:t> O.T.I. </a:t>
            </a:r>
          </a:p>
          <a:p>
            <a:pPr lvl="0" algn="ctr"/>
            <a:r>
              <a:rPr lang="it-IT" sz="3000" b="1" dirty="0"/>
              <a:t>(operai a tempo indeterminato)</a:t>
            </a:r>
          </a:p>
          <a:p>
            <a:pPr lvl="0" algn="ctr"/>
            <a:endParaRPr lang="it-IT" sz="2000" i="1" dirty="0">
              <a:solidFill>
                <a:prstClr val="white">
                  <a:lumMod val="75000"/>
                </a:prstClr>
              </a:solidFill>
            </a:endParaRPr>
          </a:p>
        </p:txBody>
      </p:sp>
      <p:sp>
        <p:nvSpPr>
          <p:cNvPr id="21" name="Segnaposto testo 2">
            <a:extLst>
              <a:ext uri="{FF2B5EF4-FFF2-40B4-BE49-F238E27FC236}">
                <a16:creationId xmlns:a16="http://schemas.microsoft.com/office/drawing/2014/main" id="{9380CB0A-CFCF-4AAE-AFB6-4ED7AD4BC8D4}"/>
              </a:ext>
            </a:extLst>
          </p:cNvPr>
          <p:cNvSpPr txBox="1">
            <a:spLocks/>
          </p:cNvSpPr>
          <p:nvPr/>
        </p:nvSpPr>
        <p:spPr>
          <a:xfrm>
            <a:off x="2179407" y="881853"/>
            <a:ext cx="7903790" cy="30414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500" b="1" spc="-20" dirty="0">
                <a:solidFill>
                  <a:srgbClr val="4D4D4D"/>
                </a:solidFill>
                <a:latin typeface="Century Gothic" panose="020B0502020202020204" pitchFamily="34" charset="0"/>
              </a:rPr>
              <a:t>I RAPPORTI DI LAVORO SPECIFICI</a:t>
            </a:r>
          </a:p>
          <a:p>
            <a:pPr marL="0" indent="0">
              <a:buNone/>
            </a:pPr>
            <a:endParaRPr lang="it-IT" sz="2500" b="1" spc="-20" dirty="0">
              <a:solidFill>
                <a:srgbClr val="4D4D4D"/>
              </a:solidFill>
              <a:latin typeface="Century Gothic" panose="020B0502020202020204" pitchFamily="34" charset="0"/>
            </a:endParaRPr>
          </a:p>
        </p:txBody>
      </p:sp>
      <p:sp>
        <p:nvSpPr>
          <p:cNvPr id="13" name="Rettangolo 12">
            <a:extLst>
              <a:ext uri="{FF2B5EF4-FFF2-40B4-BE49-F238E27FC236}">
                <a16:creationId xmlns:a16="http://schemas.microsoft.com/office/drawing/2014/main" id="{8B5C5290-74D8-43F7-8753-92880C1CB05B}"/>
              </a:ext>
            </a:extLst>
          </p:cNvPr>
          <p:cNvSpPr/>
          <p:nvPr/>
        </p:nvSpPr>
        <p:spPr>
          <a:xfrm>
            <a:off x="4295800" y="1484305"/>
            <a:ext cx="7560840" cy="2724102"/>
          </a:xfrm>
          <a:prstGeom prst="rect">
            <a:avLst/>
          </a:prstGeom>
          <a:solidFill>
            <a:schemeClr val="accent3">
              <a:lumMod val="7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lvl="0" indent="-266700">
              <a:buFont typeface="Wingdings" panose="05000000000000000000" pitchFamily="2" charset="2"/>
              <a:buChar char="Ø"/>
            </a:pPr>
            <a:r>
              <a:rPr lang="it-IT" dirty="0"/>
              <a:t>assunti per:</a:t>
            </a:r>
          </a:p>
          <a:p>
            <a:pPr marL="625475" lvl="1" indent="-266700">
              <a:buFont typeface="Arial" panose="020B0604020202020204" pitchFamily="34" charset="0"/>
              <a:buChar char="•"/>
            </a:pPr>
            <a:r>
              <a:rPr lang="it-IT" sz="1700" dirty="0"/>
              <a:t>l’esecuzione di lavori di breve durata stagionale;</a:t>
            </a:r>
          </a:p>
          <a:p>
            <a:pPr marL="625475" lvl="1" indent="-266700">
              <a:buFont typeface="Arial" panose="020B0604020202020204" pitchFamily="34" charset="0"/>
              <a:buChar char="•"/>
            </a:pPr>
            <a:r>
              <a:rPr lang="it-IT" sz="1700" dirty="0"/>
              <a:t>a carattere saltuario;</a:t>
            </a:r>
          </a:p>
          <a:p>
            <a:pPr marL="625475" lvl="1" indent="-266700">
              <a:buFont typeface="Arial" panose="020B0604020202020204" pitchFamily="34" charset="0"/>
              <a:buChar char="•"/>
            </a:pPr>
            <a:r>
              <a:rPr lang="it-IT" sz="1700" dirty="0"/>
              <a:t>per fasi di lavorazioni;</a:t>
            </a:r>
          </a:p>
          <a:p>
            <a:pPr marL="625475" lvl="1" indent="-266700">
              <a:buFont typeface="Arial" panose="020B0604020202020204" pitchFamily="34" charset="0"/>
              <a:buChar char="•"/>
            </a:pPr>
            <a:r>
              <a:rPr lang="it-IT" sz="1700" dirty="0"/>
              <a:t>per la sostituzione di operai aventi diritto alla conservazione del posto;</a:t>
            </a:r>
          </a:p>
          <a:p>
            <a:pPr marL="266700" lvl="0" indent="-266700">
              <a:buFont typeface="Wingdings" panose="05000000000000000000" pitchFamily="2" charset="2"/>
              <a:buChar char="Ø"/>
            </a:pPr>
            <a:r>
              <a:rPr lang="it-IT" dirty="0"/>
              <a:t>se effettuano, nell’arco di 12 mesi dalla data di assunzione, 180 gg. di effettivo lavoro, hanno diritto alla trasformazione a O.T.I.;</a:t>
            </a:r>
          </a:p>
          <a:p>
            <a:pPr marL="266700" lvl="0" indent="-266700">
              <a:buFont typeface="Wingdings" panose="05000000000000000000" pitchFamily="2" charset="2"/>
              <a:buChar char="Ø"/>
            </a:pPr>
            <a:r>
              <a:rPr lang="it-IT" dirty="0"/>
              <a:t>hanno una propria disciplina e sono esclusi, per espressa previsione legislativa </a:t>
            </a:r>
            <a:r>
              <a:rPr lang="it-IT" sz="1600" dirty="0"/>
              <a:t>(art. 29, co 1, lett. b del </a:t>
            </a:r>
            <a:r>
              <a:rPr lang="it-IT" sz="1600" dirty="0" err="1"/>
              <a:t>DLvo</a:t>
            </a:r>
            <a:r>
              <a:rPr lang="it-IT" sz="1600" dirty="0"/>
              <a:t> 81/2015) </a:t>
            </a:r>
            <a:r>
              <a:rPr lang="it-IT" dirty="0"/>
              <a:t>dalla disciplina sui contratti a tempo determinato.</a:t>
            </a:r>
          </a:p>
        </p:txBody>
      </p:sp>
      <p:sp>
        <p:nvSpPr>
          <p:cNvPr id="14" name="Rettangolo 13">
            <a:extLst>
              <a:ext uri="{FF2B5EF4-FFF2-40B4-BE49-F238E27FC236}">
                <a16:creationId xmlns:a16="http://schemas.microsoft.com/office/drawing/2014/main" id="{5D0FBD41-01E0-4957-B3C5-0E6968D23152}"/>
              </a:ext>
            </a:extLst>
          </p:cNvPr>
          <p:cNvSpPr/>
          <p:nvPr/>
        </p:nvSpPr>
        <p:spPr>
          <a:xfrm>
            <a:off x="4297542" y="4509119"/>
            <a:ext cx="7560840" cy="2069479"/>
          </a:xfrm>
          <a:prstGeom prst="rect">
            <a:avLst/>
          </a:prstGeom>
          <a:solidFill>
            <a:schemeClr val="accent3">
              <a:lumMod val="7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t-IT" sz="2600" dirty="0"/>
              <a:t>assunti senza fissare un termine</a:t>
            </a:r>
          </a:p>
        </p:txBody>
      </p:sp>
    </p:spTree>
    <p:extLst>
      <p:ext uri="{BB962C8B-B14F-4D97-AF65-F5344CB8AC3E}">
        <p14:creationId xmlns:p14="http://schemas.microsoft.com/office/powerpoint/2010/main" val="2621105265"/>
      </p:ext>
    </p:extLst>
  </p:cSld>
  <p:clrMapOvr>
    <a:masterClrMapping/>
  </p:clrMapOvr>
</p:sld>
</file>

<file path=ppt/theme/theme1.xml><?xml version="1.0" encoding="utf-8"?>
<a:theme xmlns:a="http://schemas.openxmlformats.org/drawingml/2006/main" name="Tema IN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INL 2" id="{1260BA7F-077D-4A20-8ACE-20CCFD5CB4B5}" vid="{A8810DA3-51D5-4BCA-96E5-4888AC72DC24}"/>
    </a:ext>
  </a:extLst>
</a:theme>
</file>

<file path=ppt/theme/theme2.xml><?xml version="1.0" encoding="utf-8"?>
<a:theme xmlns:a="http://schemas.openxmlformats.org/drawingml/2006/main" name="Tema IN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 INL 2" id="{1260BA7F-077D-4A20-8ACE-20CCFD5CB4B5}" vid="{A8810DA3-51D5-4BCA-96E5-4888AC72DC24}"/>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agina" ma:contentTypeID="0x010100C568DB52D9D0A14D9B2FDCC96666E9F2007948130EC3DB064584E219954237AF390077B293E253BEB847BF7BAF2E38AF7C9C" ma:contentTypeVersion="6" ma:contentTypeDescription="Pagina è un modello di tipo di contenuto di sistema creato dalla caratteristica Risorse di pubblicazione. In tutte le raccolte di pagine create dalla caratteristica Pubblicazione verranno aggiunti i modelli di colonna dal modello Pagina." ma:contentTypeScope="" ma:versionID="f7590ffe708a4034ae4afc42023e42d2">
  <xsd:schema xmlns:xsd="http://www.w3.org/2001/XMLSchema" xmlns:xs="http://www.w3.org/2001/XMLSchema" xmlns:p="http://schemas.microsoft.com/office/2006/metadata/properties" xmlns:ns1="http://schemas.microsoft.com/sharepoint/v3" xmlns:ns2="788f23d6-fa6b-4c37-b8a1-3c61aa5aa18b" targetNamespace="http://schemas.microsoft.com/office/2006/metadata/properties" ma:root="true" ma:fieldsID="7d942d5f20feb0dd9aeb10886400508d" ns1:_="" ns2:_="">
    <xsd:import namespace="http://schemas.microsoft.com/sharepoint/v3"/>
    <xsd:import namespace="788f23d6-fa6b-4c37-b8a1-3c61aa5aa18b"/>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IsFurlPage" minOccurs="0"/>
                <xsd:element ref="ns1:SeoBrowserTitle" minOccurs="0"/>
                <xsd:element ref="ns1:SeoMetaDescription" minOccurs="0"/>
                <xsd:element ref="ns1:SeoKeywords" minOccurs="0"/>
                <xsd:element ref="ns1:SeoRobotsNoIndex" minOccurs="0"/>
                <xsd:element ref="ns2:inl_Categoria0Stat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Commenti" ma:internalName="Comments">
      <xsd:simpleType>
        <xsd:restriction base="dms:Note">
          <xsd:maxLength value="255"/>
        </xsd:restriction>
      </xsd:simpleType>
    </xsd:element>
    <xsd:element name="PublishingStartDate" ma:index="9" nillable="true" ma:displayName="Data inizio pianificazione" ma:description="Data inizio pianificazione è una colonna del sito creata dalla funzionalità Pianificazione e usata per specificare la data e l'ora in cui la pagina apparirà per la prima volta ai visitatori del sito." ma:hidden="true" ma:internalName="PublishingStartDate">
      <xsd:simpleType>
        <xsd:restriction base="dms:Unknown"/>
      </xsd:simpleType>
    </xsd:element>
    <xsd:element name="PublishingExpirationDate" ma:index="10" nillable="true" ma:displayName="Data fine pianificazione" ma:description="Data fine pianificazione è una colonna del sito creata dalla funzionalità Pubblicazione e usata per specificare la data e l'ora in cui la pagina non apparirà più ai visitatori del sito." ma:hidden="true" ma:internalName="PublishingExpirationDate">
      <xsd:simpleType>
        <xsd:restriction base="dms:Unknown"/>
      </xsd:simpleType>
    </xsd:element>
    <xsd:element name="PublishingContact" ma:index="11" nillable="true" ma:displayName="Contatto" ma:description="Contatto è una colonna del sito creata dalla funzionalità Pubblicazione e usata nel tipo di contenuto Pagina come persona o gruppo che rappresenta il contatto per la pagina."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Indirizzo di posta elettronica contatto" ma:description="Indirizzo di posta elettronica contatto è una colonna del sito creata dalla funzionalità Pubblicazione e usata nel tipo di contenuto Pagina come indirizzo e-mail della persona o del gruppo che rappresenta il contatto per la pagina." ma:internalName="PublishingContactEmail">
      <xsd:simpleType>
        <xsd:restriction base="dms:Text">
          <xsd:maxLength value="255"/>
        </xsd:restriction>
      </xsd:simpleType>
    </xsd:element>
    <xsd:element name="PublishingContactName" ma:index="13" nillable="true" ma:displayName="Nome contatto" ma:description="Nome contatto è una colonna del sito creata dalla funzionalità Pubblicazione e usata nel tipo di contenuto Pagina come nome della persona o del gruppo che rappresenta il contatto per la pagina." ma:internalName="PublishingContactName">
      <xsd:simpleType>
        <xsd:restriction base="dms:Text">
          <xsd:maxLength value="255"/>
        </xsd:restriction>
      </xsd:simpleType>
    </xsd:element>
    <xsd:element name="PublishingContactPicture" ma:index="14" nillable="true" ma:displayName="Immagine contatto" ma:description="Immagine contatto è una colonna del sito creata dalla funzionalità Pubblicazione e usata nel tipo di contenuto Pagina come immagine dell'utente o del gruppo che rappresenta il contatto per la pagina."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Layout di pagina"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ID gruppo varianti" ma:hidden="true" ma:internalName="PublishingVariationGroupID">
      <xsd:simpleType>
        <xsd:restriction base="dms:Text">
          <xsd:maxLength value="255"/>
        </xsd:restriction>
      </xsd:simpleType>
    </xsd:element>
    <xsd:element name="PublishingVariationRelationshipLinkFieldID" ma:index="17" nillable="true" ma:displayName="Collegamento relazioni varianti"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Immagine riepilogo" ma:description="Immagine riepilogo è una colonna del sito creata dalla funzionalità Pubblicazione e usata nel tipo di contenuto Pagina come immagine per la pagina visualizzata in riepiloghi di contenuto, come la web part Contenuto da ricerca." ma:internalName="PublishingRollupImage">
      <xsd:simpleType>
        <xsd:restriction base="dms:Unknown"/>
      </xsd:simpleType>
    </xsd:element>
    <xsd:element name="Audience" ma:index="19" nillable="true" ma:displayName="Gruppi di destinatari" ma:description="Gruppi di destinatari è una colonna del sito creata dalla funzionalità Pubblicazione e usata per specificare i gruppi di persone a cui sarà destinata questa pagina." ma:internalName="Audience">
      <xsd:simpleType>
        <xsd:restriction base="dms:Unknown"/>
      </xsd:simpleType>
    </xsd:element>
    <xsd:element name="PublishingIsFurlPage" ma:index="20" nillable="true" ma:displayName="Nascondi URL fisici dalla ricerca" ma:description="Se si seleziona questa opzione, l'URL fisico della pagina non verrà visualizzato nei risultati della ricerca. Verranno sempre visualizzati gli URL brevi assegnati alla pagina." ma:internalName="PublishingIsFurlPage">
      <xsd:simpleType>
        <xsd:restriction base="dms:Boolean"/>
      </xsd:simpleType>
    </xsd:element>
    <xsd:element name="SeoBrowserTitle" ma:index="21" nillable="true" ma:displayName="Titolo browser" ma:description="Titolo browser è una colonna del sito creata dalla caratteristica Pubblicazione. Viene usata come titolo visualizzato nella parte superiore di una finestra del browser e può apparire nei risultati delle ricerche in Internet." ma:hidden="true" ma:internalName="SeoBrowserTitle">
      <xsd:simpleType>
        <xsd:restriction base="dms:Text"/>
      </xsd:simpleType>
    </xsd:element>
    <xsd:element name="SeoMetaDescription" ma:index="22" nillable="true" ma:displayName="Meta descrizione" ma:description="Meta descrizione è una colonna del sito creata dalla caratteristica Pubblicazione. I motori di ricerca su Internet possono visualizzare questa descrizione nelle pagine dei risultati delle ricerche." ma:hidden="true" ma:internalName="SeoMetaDescription">
      <xsd:simpleType>
        <xsd:restriction base="dms:Text"/>
      </xsd:simpleType>
    </xsd:element>
    <xsd:element name="SeoKeywords" ma:index="23" nillable="true" ma:displayName="Parole chiave META" ma:description="Parole chiave META" ma:hidden="true" ma:internalName="SeoKeywords">
      <xsd:simpleType>
        <xsd:restriction base="dms:Text"/>
      </xsd:simpleType>
    </xsd:element>
    <xsd:element name="SeoRobotsNoIndex" ma:index="24" nillable="true" ma:displayName="Nascondi da motori di ricerca su Internet" ma:description="Nascondi da motori di ricerca su Internet è una colonna del sito creata dalla caratteristica Pubblicazione e usata per indicare ai crawler dei motori di ricerca che una pagina specifica non deve essere indicizzata." ma:hidden="true" ma:internalName="RobotsNo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88f23d6-fa6b-4c37-b8a1-3c61aa5aa18b" elementFormDefault="qualified">
    <xsd:import namespace="http://schemas.microsoft.com/office/2006/documentManagement/types"/>
    <xsd:import namespace="http://schemas.microsoft.com/office/infopath/2007/PartnerControls"/>
    <xsd:element name="inl_Categoria0Static" ma:index="25" nillable="true" ma:displayName="Categoria dell'articolo" ma:hidden="true" ma:internalName="inl_Categoria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l_Categoria0Static xmlns="788f23d6-fa6b-4c37-b8a1-3c61aa5aa18b" xsi:nil="true"/>
    <PublishingRollupImage xmlns="http://schemas.microsoft.com/sharepoint/v3" xsi:nil="true"/>
    <PublishingContactEmail xmlns="http://schemas.microsoft.com/sharepoint/v3" xsi:nil="true"/>
    <PublishingVariationRelationshipLinkFieldID xmlns="http://schemas.microsoft.com/sharepoint/v3">
      <Url xsi:nil="true"/>
      <Description xsi:nil="true"/>
    </PublishingVariationRelationshipLinkFieldID>
    <SeoKeywords xmlns="http://schemas.microsoft.com/sharepoint/v3" xsi:nil="true"/>
    <PublishingVariationGroupID xmlns="http://schemas.microsoft.com/sharepoint/v3" xsi:nil="true"/>
    <Audience xmlns="http://schemas.microsoft.com/sharepoint/v3" xsi:nil="true"/>
    <PublishingIsFurlPage xmlns="http://schemas.microsoft.com/sharepoint/v3">false</PublishingIsFurlPage>
    <PublishingExpirationDate xmlns="http://schemas.microsoft.com/sharepoint/v3" xsi:nil="true"/>
    <SeoBrowserTitle xmlns="http://schemas.microsoft.com/sharepoint/v3" xsi:nil="true"/>
    <PublishingContactPicture xmlns="http://schemas.microsoft.com/sharepoint/v3">
      <Url xsi:nil="true"/>
      <Description xsi:nil="true"/>
    </PublishingContactPicture>
    <PublishingStartDate xmlns="http://schemas.microsoft.com/sharepoint/v3" xsi:nil="true"/>
    <SeoRobotsNoIndex xmlns="http://schemas.microsoft.com/sharepoint/v3" xsi:nil="true"/>
    <SeoMetaDescription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382639-67DA-454C-9C87-ED49085B71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8f23d6-fa6b-4c37-b8a1-3c61aa5aa1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D10091-56D1-4308-89D8-C57C97FC0FF4}">
  <ds:schemaRefs>
    <ds:schemaRef ds:uri="http://schemas.microsoft.com/office/2006/metadata/properties"/>
    <ds:schemaRef ds:uri="http://schemas.microsoft.com/office/infopath/2007/PartnerControls"/>
    <ds:schemaRef ds:uri="788f23d6-fa6b-4c37-b8a1-3c61aa5aa18b"/>
    <ds:schemaRef ds:uri="http://schemas.microsoft.com/sharepoint/v3"/>
  </ds:schemaRefs>
</ds:datastoreItem>
</file>

<file path=customXml/itemProps3.xml><?xml version="1.0" encoding="utf-8"?>
<ds:datastoreItem xmlns:ds="http://schemas.openxmlformats.org/officeDocument/2006/customXml" ds:itemID="{C41FA7FB-D475-478F-ACFA-3B17551CF0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Tema INL 2</Template>
  <TotalTime>0</TotalTime>
  <Words>1210</Words>
  <Application>Microsoft Office PowerPoint</Application>
  <PresentationFormat>Widescreen</PresentationFormat>
  <Paragraphs>158</Paragraphs>
  <Slides>12</Slides>
  <Notes>2</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12</vt:i4>
      </vt:variant>
    </vt:vector>
  </HeadingPairs>
  <TitlesOfParts>
    <vt:vector size="19" baseType="lpstr">
      <vt:lpstr>Arial</vt:lpstr>
      <vt:lpstr>Calibri</vt:lpstr>
      <vt:lpstr>Calibri Light</vt:lpstr>
      <vt:lpstr>Century Gothic</vt:lpstr>
      <vt:lpstr>Wingdings</vt:lpstr>
      <vt:lpstr>Tema INL 2</vt:lpstr>
      <vt:lpstr>Tema INL 2</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    </vt:lpstr>
      <vt:lpstr>I DIRITTI NON SONO  MAI FUORI STAGIONE  RIGHTS ARE NEVER  OUT OF SEASON  #Rights4AllSeasons     Materiale elaborato dal Gruppo di lavoro  coordinato dall'Ispettorato Interregionale del Lavoro Nord Est sede di Venezia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Francesca Olivero</cp:lastModifiedBy>
  <cp:revision>689</cp:revision>
  <dcterms:created xsi:type="dcterms:W3CDTF">2015-12-20T11:08:12Z</dcterms:created>
  <dcterms:modified xsi:type="dcterms:W3CDTF">2023-01-09T14:46:50Z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0x010100C568DB52D9D0A14D9B2FDCC96666E9F2007948130EC3DB064584E219954237AF390077B293E253BEB847BF7BAF2E38AF7C9C</vt:lpwstr>
  </property>
</Properties>
</file>